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68"/>
  </p:notesMasterIdLst>
  <p:handoutMasterIdLst>
    <p:handoutMasterId r:id="rId69"/>
  </p:handoutMasterIdLst>
  <p:sldIdLst>
    <p:sldId id="260" r:id="rId2"/>
    <p:sldId id="660" r:id="rId3"/>
    <p:sldId id="670" r:id="rId4"/>
    <p:sldId id="652" r:id="rId5"/>
    <p:sldId id="668" r:id="rId6"/>
    <p:sldId id="665" r:id="rId7"/>
    <p:sldId id="671" r:id="rId8"/>
    <p:sldId id="656" r:id="rId9"/>
    <p:sldId id="661" r:id="rId10"/>
    <p:sldId id="682" r:id="rId11"/>
    <p:sldId id="686" r:id="rId12"/>
    <p:sldId id="627" r:id="rId13"/>
    <p:sldId id="683" r:id="rId14"/>
    <p:sldId id="626" r:id="rId15"/>
    <p:sldId id="612" r:id="rId16"/>
    <p:sldId id="613" r:id="rId17"/>
    <p:sldId id="690" r:id="rId18"/>
    <p:sldId id="696" r:id="rId19"/>
    <p:sldId id="695" r:id="rId20"/>
    <p:sldId id="701" r:id="rId21"/>
    <p:sldId id="678" r:id="rId22"/>
    <p:sldId id="700" r:id="rId23"/>
    <p:sldId id="699" r:id="rId24"/>
    <p:sldId id="499" r:id="rId25"/>
    <p:sldId id="663" r:id="rId26"/>
    <p:sldId id="673" r:id="rId27"/>
    <p:sldId id="672" r:id="rId28"/>
    <p:sldId id="706" r:id="rId29"/>
    <p:sldId id="676" r:id="rId30"/>
    <p:sldId id="667" r:id="rId31"/>
    <p:sldId id="648" r:id="rId32"/>
    <p:sldId id="697" r:id="rId33"/>
    <p:sldId id="711" r:id="rId34"/>
    <p:sldId id="679" r:id="rId35"/>
    <p:sldId id="708" r:id="rId36"/>
    <p:sldId id="325" r:id="rId37"/>
    <p:sldId id="710" r:id="rId38"/>
    <p:sldId id="685" r:id="rId39"/>
    <p:sldId id="684" r:id="rId40"/>
    <p:sldId id="709" r:id="rId41"/>
    <p:sldId id="693" r:id="rId42"/>
    <p:sldId id="268" r:id="rId43"/>
    <p:sldId id="653" r:id="rId44"/>
    <p:sldId id="498" r:id="rId45"/>
    <p:sldId id="300" r:id="rId46"/>
    <p:sldId id="297" r:id="rId47"/>
    <p:sldId id="298" r:id="rId48"/>
    <p:sldId id="694" r:id="rId49"/>
    <p:sldId id="707" r:id="rId50"/>
    <p:sldId id="280" r:id="rId51"/>
    <p:sldId id="303" r:id="rId52"/>
    <p:sldId id="328" r:id="rId53"/>
    <p:sldId id="329" r:id="rId54"/>
    <p:sldId id="330" r:id="rId55"/>
    <p:sldId id="332" r:id="rId56"/>
    <p:sldId id="657" r:id="rId57"/>
    <p:sldId id="444" r:id="rId58"/>
    <p:sldId id="702" r:id="rId59"/>
    <p:sldId id="703" r:id="rId60"/>
    <p:sldId id="704" r:id="rId61"/>
    <p:sldId id="677" r:id="rId62"/>
    <p:sldId id="705" r:id="rId63"/>
    <p:sldId id="398" r:id="rId64"/>
    <p:sldId id="396" r:id="rId65"/>
    <p:sldId id="393" r:id="rId66"/>
    <p:sldId id="397" r:id="rId6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0E1"/>
    <a:srgbClr val="FFC000"/>
    <a:srgbClr val="ADA1FC"/>
    <a:srgbClr val="DE6E2B"/>
    <a:srgbClr val="6637A2"/>
    <a:srgbClr val="FCB368"/>
    <a:srgbClr val="5A7B9B"/>
    <a:srgbClr val="AE7454"/>
    <a:srgbClr val="85A77B"/>
    <a:srgbClr val="CEA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19" autoAdjust="0"/>
  </p:normalViewPr>
  <p:slideViewPr>
    <p:cSldViewPr snapToGrid="0" snapToObjects="1">
      <p:cViewPr varScale="1">
        <p:scale>
          <a:sx n="100" d="100"/>
          <a:sy n="100" d="100"/>
        </p:scale>
        <p:origin x="78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37" y="1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4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83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1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61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65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9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represent institutional and behavior changes, particularly in an IAM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37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note gaps in driver data (like cost, subsidy,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6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0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3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75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4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urea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6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6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040101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800" b="1">
                <a:solidFill>
                  <a:srgbClr val="0401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04010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040101"/>
                </a:solidFill>
              </a:defRPr>
            </a:lvl1pPr>
          </a:lstStyle>
          <a:p>
            <a:fld id="{ABD4F8E3-4ED9-44B4-99E6-8A3D2CF8D415}" type="datetime4">
              <a:rPr lang="en-US" smtClean="0"/>
              <a:pPr/>
              <a:t>February 14,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00034D0-F9B9-EA4C-91BB-433B2A51A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1" y="227160"/>
            <a:ext cx="1280159" cy="12509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E638BA-259D-9A44-A341-4E3C16BD92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6031" y="7122106"/>
            <a:ext cx="929809" cy="3486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8F6728-7679-F242-8134-FD9762E0A97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75535" y="7244051"/>
            <a:ext cx="929809" cy="1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097280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2/14/2023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0401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97F1AD-76F5-6449-99AE-02F7EAC257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1601" y="227160"/>
            <a:ext cx="1280159" cy="12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faostat/en/#data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38/s41558-022-01492-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forests-and-defores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forests-and-defores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.com/8515/what-the-world-eats-hungry-planet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forests-and-defores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foodpol.2020.10187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forests-and-deforest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gea.org/ojs/index.php/jgea/article/view/77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gea.org/ojs/index.php/jgea/article/view/77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gea.org/ojs/index.php/jgea/article/view/77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faostat/en/#dat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38/s41558-022-01492-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38/s41558-022-01492-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58-022-01492-5" TargetMode="External"/><Relationship Id="rId2" Type="http://schemas.openxmlformats.org/officeDocument/2006/relationships/hyperlink" Target="https://www.fao.org/faostat/en/#dat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s.usda.gov/data-products/international-agricultural-productivity/summary-finding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gupubs.onlinelibrary.wiley.com/doi/full/10.1029/2007GB002947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urworldindata.org/forests-and-deforestation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hyperlink" Target="https://www.sciencedirect.com/science/article/pii/S0032579119385505" TargetMode="External"/><Relationship Id="rId4" Type="http://schemas.openxmlformats.org/officeDocument/2006/relationships/hyperlink" Target="10.1088/1748-9326/11/10/10500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pcc.ch/report/ar6/wg3/downloads/report/IPCC_AR6_WGIII_Chapter07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14-1795-202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ess-meat-or-sustainable-meat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onlinelibrary.wiley.com/doi/epdf/10.1111/gcb.15873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48-9326/ac2965/me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pnas.org/doi/epdf/10.1073/pnas.122246311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748-9326/ac2965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748-9326/ac2965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5194/essd-9-927-2017" TargetMode="External"/><Relationship Id="rId5" Type="http://schemas.openxmlformats.org/officeDocument/2006/relationships/hyperlink" Target="https://www.annualreviews.org/doi/10.1146/annurev-environ-012220-010822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13592621000990" TargetMode="External"/><Relationship Id="rId2" Type="http://schemas.openxmlformats.org/officeDocument/2006/relationships/hyperlink" Target="https://www.annualreviews.org/doi/abs/10.1146/annurev-economics-080213-041015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gloenvcha.2021.102413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scientific.com/doi/abs/10.1142/S2010007817500129" TargetMode="External"/><Relationship Id="rId13" Type="http://schemas.openxmlformats.org/officeDocument/2006/relationships/hyperlink" Target="https://www.science.org/doi/abs/10.1126/science.1168475" TargetMode="External"/><Relationship Id="rId3" Type="http://schemas.openxmlformats.org/officeDocument/2006/relationships/hyperlink" Target="https://iopscience.iop.org/article/10.1088/1748-9326/abeb9f" TargetMode="External"/><Relationship Id="rId7" Type="http://schemas.openxmlformats.org/officeDocument/2006/relationships/hyperlink" Target="https://www.science.org/doi/abs/10.1126/science.aan2409" TargetMode="External"/><Relationship Id="rId12" Type="http://schemas.openxmlformats.org/officeDocument/2006/relationships/hyperlink" Target="https://link.springer.com/article/10.1007/s10584-013-0897-y" TargetMode="External"/><Relationship Id="rId17" Type="http://schemas.openxmlformats.org/officeDocument/2006/relationships/hyperlink" Target="https://www.science.org/doi/10.1126/science.abj1572" TargetMode="External"/><Relationship Id="rId2" Type="http://schemas.openxmlformats.org/officeDocument/2006/relationships/hyperlink" Target="https://www.annualreviews.org/doi/pdf/10.1146/annurev-resource-101620-080426" TargetMode="External"/><Relationship Id="rId16" Type="http://schemas.openxmlformats.org/officeDocument/2006/relationships/hyperlink" Target="https://www.nature.com/articles/s41467-020-17400-4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ture.com/articles/s41558-021-01000-1" TargetMode="External"/><Relationship Id="rId11" Type="http://schemas.openxmlformats.org/officeDocument/2006/relationships/hyperlink" Target="https://www.sciencedirect.com/science/article/pii/S0313592621000990" TargetMode="External"/><Relationship Id="rId5" Type="http://schemas.openxmlformats.org/officeDocument/2006/relationships/hyperlink" Target="https://www.nature.com/articles/s43016-021-00400-y" TargetMode="External"/><Relationship Id="rId15" Type="http://schemas.openxmlformats.org/officeDocument/2006/relationships/hyperlink" Target="https://www.thelancet.com/journals/lancet/article/PIIS0140-6736(18)31788-4/fulltext#section-7c530872-6235-4433-899c-b3f276970189" TargetMode="External"/><Relationship Id="rId10" Type="http://schemas.openxmlformats.org/officeDocument/2006/relationships/hyperlink" Target="https://gmd.copernicus.org/articles/15/429/2022/" TargetMode="External"/><Relationship Id="rId4" Type="http://schemas.openxmlformats.org/officeDocument/2006/relationships/hyperlink" Target="https://doi.org/10.1038/s41586-020-2705-y" TargetMode="External"/><Relationship Id="rId9" Type="http://schemas.openxmlformats.org/officeDocument/2006/relationships/hyperlink" Target="https://www.worldscientific.com/doi/abs/10.1142/S2010007817500051" TargetMode="External"/><Relationship Id="rId14" Type="http://schemas.openxmlformats.org/officeDocument/2006/relationships/hyperlink" Target="https://doi.org/10.1038/s43016-022-00464-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doi/10.1146/annurev-environ-012220-010822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5194/essd-9-927-2017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mb060e/mb060e02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s.usda.gov/data-products/international-agricultural-productivity/summary-findings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0.1088/1748-9326/ac3c6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ytimes.com/2022/08/01/business/wheat-ukraine-war-market.html#:~:text=The%20price%20of%20a%20widely,global%20hub%20for%20the%20commodity." TargetMode="External"/><Relationship Id="rId5" Type="http://schemas.openxmlformats.org/officeDocument/2006/relationships/hyperlink" Target="https://github.com/realxinzhao/GCAMCirclize" TargetMode="External"/><Relationship Id="rId4" Type="http://schemas.openxmlformats.org/officeDocument/2006/relationships/hyperlink" Target="https://www.fao.org/faostat/en/#data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gloenvcha.2020.10217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CA8753EN/CA8753EN.pdf#page=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nature.com/articles/s41467-022-33213-z#Sec18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10.1088/1748-9326/ac3c6d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graphics/2018-us-land-use/#xj4y7vzk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nlinelibrary.wiley.com/doi/epdf/10.1093/ajae/aay08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forests-and-deforest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5018690" cy="1545021"/>
          </a:xfrm>
        </p:spPr>
        <p:txBody>
          <a:bodyPr/>
          <a:lstStyle/>
          <a:p>
            <a:r>
              <a:rPr lang="en-US" dirty="0"/>
              <a:t>Agriculture and Land-use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Xin Zhao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February 15, 2023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EE80B-472D-B7D5-11AA-AB8B0980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FCF3F4-F9A3-99E7-6544-FB3F114D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frequency: </a:t>
            </a:r>
            <a:br>
              <a:rPr lang="en-US" dirty="0"/>
            </a:br>
            <a:r>
              <a:rPr lang="en-US" dirty="0"/>
              <a:t>harvested area/cropland cover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F254FE5E-FD60-2AEC-0FB1-E4242076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63" y="1840374"/>
            <a:ext cx="10881763" cy="572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D4252-C37B-18E2-1355-DAF018E4259D}"/>
              </a:ext>
            </a:extLst>
          </p:cNvPr>
          <p:cNvSpPr txBox="1"/>
          <p:nvPr/>
        </p:nvSpPr>
        <p:spPr>
          <a:xfrm>
            <a:off x="10778591" y="7772400"/>
            <a:ext cx="351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hlinkClick r:id="rId3"/>
              </a:rPr>
              <a:t>FAOSTAT</a:t>
            </a:r>
            <a:r>
              <a:rPr lang="en-US" sz="1800" i="1" dirty="0"/>
              <a:t>; </a:t>
            </a:r>
            <a:r>
              <a:rPr lang="en-US" sz="1800" i="1" dirty="0">
                <a:hlinkClick r:id="rId4"/>
              </a:rPr>
              <a:t>Zhu et al. (2022 </a:t>
            </a:r>
            <a:r>
              <a:rPr lang="en-US" sz="1800" i="1" dirty="0" err="1">
                <a:hlinkClick r:id="rId4"/>
              </a:rPr>
              <a:t>ncc</a:t>
            </a:r>
            <a:r>
              <a:rPr lang="en-US" sz="1800" i="1" dirty="0">
                <a:hlinkClick r:id="rId4"/>
              </a:rPr>
              <a:t>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52947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and how it is used now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7CCC0-9EBA-054B-6965-11392190A5FF}"/>
              </a:ext>
            </a:extLst>
          </p:cNvPr>
          <p:cNvGrpSpPr/>
          <p:nvPr/>
        </p:nvGrpSpPr>
        <p:grpSpPr>
          <a:xfrm>
            <a:off x="994756" y="6727504"/>
            <a:ext cx="2742635" cy="830997"/>
            <a:chOff x="994756" y="6092230"/>
            <a:chExt cx="274263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C8E4D-DE3A-C52A-8F26-3C41F176560F}"/>
                </a:ext>
              </a:extLst>
            </p:cNvPr>
            <p:cNvSpPr txBox="1"/>
            <p:nvPr/>
          </p:nvSpPr>
          <p:spPr>
            <a:xfrm>
              <a:off x="994756" y="6092230"/>
              <a:ext cx="168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Harvested</a:t>
              </a:r>
            </a:p>
            <a:p>
              <a:r>
                <a:rPr lang="en-US" sz="2400" dirty="0"/>
                <a:t>area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0E31D0-5F93-F417-0F45-09C392D0E196}"/>
                </a:ext>
              </a:extLst>
            </p:cNvPr>
            <p:cNvSpPr/>
            <p:nvPr/>
          </p:nvSpPr>
          <p:spPr>
            <a:xfrm>
              <a:off x="2777271" y="6096248"/>
              <a:ext cx="960120" cy="822960"/>
            </a:xfrm>
            <a:prstGeom prst="rect">
              <a:avLst/>
            </a:prstGeom>
            <a:solidFill>
              <a:srgbClr val="DE6E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Area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1.57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0343822" y="7921823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Ritchie and Roser (2021)</a:t>
            </a:r>
            <a:r>
              <a:rPr lang="en-US" sz="1400" i="1" dirty="0"/>
              <a:t>; gcamdata; FAOSTAT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630936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D35BE8-A5B1-A8F4-7678-E8FF215A79ED}"/>
              </a:ext>
            </a:extLst>
          </p:cNvPr>
          <p:cNvCxnSpPr>
            <a:cxnSpLocks/>
          </p:cNvCxnSpPr>
          <p:nvPr/>
        </p:nvCxnSpPr>
        <p:spPr>
          <a:xfrm>
            <a:off x="3494885" y="5963478"/>
            <a:ext cx="242506" cy="764026"/>
          </a:xfrm>
          <a:prstGeom prst="line">
            <a:avLst/>
          </a:prstGeom>
          <a:ln w="12700">
            <a:solidFill>
              <a:srgbClr val="DE6E2B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61950-76F8-CA48-93DC-5BDC5BFB1F65}"/>
              </a:ext>
            </a:extLst>
          </p:cNvPr>
          <p:cNvGrpSpPr/>
          <p:nvPr/>
        </p:nvGrpSpPr>
        <p:grpSpPr>
          <a:xfrm>
            <a:off x="2781376" y="5023258"/>
            <a:ext cx="4205227" cy="1697821"/>
            <a:chOff x="2781376" y="5023258"/>
            <a:chExt cx="4205227" cy="16978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664908-9703-017E-74AD-61E1ABEF79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2474" y="5023258"/>
              <a:ext cx="0" cy="822960"/>
            </a:xfrm>
            <a:prstGeom prst="line">
              <a:avLst/>
            </a:prstGeom>
            <a:ln w="19050">
              <a:solidFill>
                <a:srgbClr val="DE6E2B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FF1B31-F3C8-14C2-B252-CDE2CC6F5ECC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104981" y="5870489"/>
              <a:ext cx="883529" cy="638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1F3D9-0D50-C4D6-FEC9-46E9720BBCB3}"/>
                </a:ext>
              </a:extLst>
            </p:cNvPr>
            <p:cNvSpPr txBox="1"/>
            <p:nvPr/>
          </p:nvSpPr>
          <p:spPr>
            <a:xfrm>
              <a:off x="3988510" y="6296347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Planted area (1.2 Bha)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0EF41F-49C1-23EE-A5D4-26F38B04FBD5}"/>
                </a:ext>
              </a:extLst>
            </p:cNvPr>
            <p:cNvSpPr/>
            <p:nvPr/>
          </p:nvSpPr>
          <p:spPr>
            <a:xfrm>
              <a:off x="2781376" y="5852886"/>
              <a:ext cx="704088" cy="91440"/>
            </a:xfrm>
            <a:prstGeom prst="rect">
              <a:avLst/>
            </a:prstGeom>
            <a:solidFill>
              <a:srgbClr val="DE6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54948B-F326-117A-4A76-95CAB32CB32C}"/>
              </a:ext>
            </a:extLst>
          </p:cNvPr>
          <p:cNvGrpSpPr/>
          <p:nvPr/>
        </p:nvGrpSpPr>
        <p:grpSpPr>
          <a:xfrm>
            <a:off x="3482815" y="5852886"/>
            <a:ext cx="4460602" cy="484127"/>
            <a:chOff x="3482815" y="5852886"/>
            <a:chExt cx="4460602" cy="48412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BD8D98-C671-91E6-B9C3-76B5BBCEF1B1}"/>
                </a:ext>
              </a:extLst>
            </p:cNvPr>
            <p:cNvSpPr txBox="1"/>
            <p:nvPr/>
          </p:nvSpPr>
          <p:spPr>
            <a:xfrm>
              <a:off x="3991913" y="5912281"/>
              <a:ext cx="39515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 arable land (0.4 Bha)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0E303A-13C3-F163-0116-BED0EA8EF456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3644706" y="5890167"/>
              <a:ext cx="347207" cy="234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63AA0-F66F-7DF9-E77E-2CD5EA11013E}"/>
                </a:ext>
              </a:extLst>
            </p:cNvPr>
            <p:cNvSpPr/>
            <p:nvPr/>
          </p:nvSpPr>
          <p:spPr>
            <a:xfrm>
              <a:off x="3482815" y="5852886"/>
              <a:ext cx="294556" cy="91440"/>
            </a:xfrm>
            <a:prstGeom prst="rect">
              <a:avLst/>
            </a:prstGeom>
            <a:solidFill>
              <a:srgbClr val="663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9E4652-47F8-4D52-D69A-7D8CFF736954}"/>
              </a:ext>
            </a:extLst>
          </p:cNvPr>
          <p:cNvSpPr txBox="1"/>
          <p:nvPr/>
        </p:nvSpPr>
        <p:spPr>
          <a:xfrm>
            <a:off x="3982438" y="6921178"/>
            <a:ext cx="299809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176+ crops (FAO) </a:t>
            </a:r>
          </a:p>
        </p:txBody>
      </p:sp>
    </p:spTree>
    <p:extLst>
      <p:ext uri="{BB962C8B-B14F-4D97-AF65-F5344CB8AC3E}">
        <p14:creationId xmlns:p14="http://schemas.microsoft.com/office/powerpoint/2010/main" val="20565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4EA64-D2F6-49ED-9DEB-C613FA31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94BF5-9718-48B1-9565-ECB6899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416689"/>
            <a:ext cx="10972800" cy="96168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World harvested area in 2010 – 2019</a:t>
            </a:r>
            <a:b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= 1570 Mha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56597-03E8-432F-B064-A18BDCF05456}"/>
              </a:ext>
            </a:extLst>
          </p:cNvPr>
          <p:cNvSpPr/>
          <p:nvPr/>
        </p:nvSpPr>
        <p:spPr>
          <a:xfrm>
            <a:off x="1449370" y="1910527"/>
            <a:ext cx="12104016" cy="566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1D7F92B-556A-4D84-AD7E-49E709FB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69" y="1649307"/>
            <a:ext cx="8763002" cy="630936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5B32BE2-ED16-439C-A6EF-D8622EDE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706" y="2838027"/>
            <a:ext cx="4267201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769290-9B80-B849-958A-58151CD1CDA0}"/>
              </a:ext>
            </a:extLst>
          </p:cNvPr>
          <p:cNvSpPr txBox="1"/>
          <p:nvPr/>
        </p:nvSpPr>
        <p:spPr>
          <a:xfrm>
            <a:off x="11767930" y="7921823"/>
            <a:ext cx="272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gcamdata-</a:t>
            </a:r>
            <a:r>
              <a:rPr lang="en-US" sz="1400" i="1" dirty="0" err="1"/>
              <a:t>faostat</a:t>
            </a:r>
            <a:r>
              <a:rPr lang="en-US" sz="1400" i="1" dirty="0"/>
              <a:t>; FAOSTAT </a:t>
            </a:r>
          </a:p>
        </p:txBody>
      </p:sp>
    </p:spTree>
    <p:extLst>
      <p:ext uri="{BB962C8B-B14F-4D97-AF65-F5344CB8AC3E}">
        <p14:creationId xmlns:p14="http://schemas.microsoft.com/office/powerpoint/2010/main" val="320450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for </a:t>
            </a:r>
            <a:r>
              <a:rPr lang="en-US" dirty="0" err="1"/>
              <a:t>Agro</a:t>
            </a:r>
            <a:r>
              <a:rPr lang="en-US" dirty="0"/>
              <a:t>-Food 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7CCC0-9EBA-054B-6965-11392190A5FF}"/>
              </a:ext>
            </a:extLst>
          </p:cNvPr>
          <p:cNvGrpSpPr/>
          <p:nvPr/>
        </p:nvGrpSpPr>
        <p:grpSpPr>
          <a:xfrm>
            <a:off x="994756" y="6727504"/>
            <a:ext cx="2742635" cy="830997"/>
            <a:chOff x="994756" y="6092230"/>
            <a:chExt cx="274263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C8E4D-DE3A-C52A-8F26-3C41F176560F}"/>
                </a:ext>
              </a:extLst>
            </p:cNvPr>
            <p:cNvSpPr txBox="1"/>
            <p:nvPr/>
          </p:nvSpPr>
          <p:spPr>
            <a:xfrm>
              <a:off x="994756" y="6092230"/>
              <a:ext cx="168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Harvested</a:t>
              </a:r>
            </a:p>
            <a:p>
              <a:r>
                <a:rPr lang="en-US" sz="2400" dirty="0"/>
                <a:t>area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0E31D0-5F93-F417-0F45-09C392D0E196}"/>
                </a:ext>
              </a:extLst>
            </p:cNvPr>
            <p:cNvSpPr/>
            <p:nvPr/>
          </p:nvSpPr>
          <p:spPr>
            <a:xfrm>
              <a:off x="2777271" y="6096248"/>
              <a:ext cx="960120" cy="822960"/>
            </a:xfrm>
            <a:prstGeom prst="rect">
              <a:avLst/>
            </a:prstGeom>
            <a:solidFill>
              <a:srgbClr val="DE6E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Area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1.57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0343822" y="7921823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Ritchie and Roser (2021)</a:t>
            </a:r>
            <a:r>
              <a:rPr lang="en-US" sz="1400" i="1" dirty="0"/>
              <a:t>; gcamdata; FAOSTAT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630936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D35BE8-A5B1-A8F4-7678-E8FF215A79ED}"/>
              </a:ext>
            </a:extLst>
          </p:cNvPr>
          <p:cNvCxnSpPr>
            <a:cxnSpLocks/>
          </p:cNvCxnSpPr>
          <p:nvPr/>
        </p:nvCxnSpPr>
        <p:spPr>
          <a:xfrm>
            <a:off x="3494885" y="5963478"/>
            <a:ext cx="242506" cy="764026"/>
          </a:xfrm>
          <a:prstGeom prst="line">
            <a:avLst/>
          </a:prstGeom>
          <a:ln w="12700">
            <a:solidFill>
              <a:srgbClr val="DE6E2B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F2BD7BA-8B39-992D-404B-080852A58659}"/>
              </a:ext>
            </a:extLst>
          </p:cNvPr>
          <p:cNvSpPr txBox="1"/>
          <p:nvPr/>
        </p:nvSpPr>
        <p:spPr>
          <a:xfrm>
            <a:off x="3982438" y="6921178"/>
            <a:ext cx="299809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176+ crops (FAO)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61950-76F8-CA48-93DC-5BDC5BFB1F65}"/>
              </a:ext>
            </a:extLst>
          </p:cNvPr>
          <p:cNvGrpSpPr/>
          <p:nvPr/>
        </p:nvGrpSpPr>
        <p:grpSpPr>
          <a:xfrm>
            <a:off x="2781376" y="5023258"/>
            <a:ext cx="4205227" cy="1697821"/>
            <a:chOff x="2781376" y="5023258"/>
            <a:chExt cx="4205227" cy="16978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664908-9703-017E-74AD-61E1ABEF79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2474" y="5023258"/>
              <a:ext cx="0" cy="822960"/>
            </a:xfrm>
            <a:prstGeom prst="line">
              <a:avLst/>
            </a:prstGeom>
            <a:ln w="19050">
              <a:solidFill>
                <a:srgbClr val="DE6E2B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FF1B31-F3C8-14C2-B252-CDE2CC6F5ECC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104981" y="5870489"/>
              <a:ext cx="883529" cy="638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1F3D9-0D50-C4D6-FEC9-46E9720BBCB3}"/>
                </a:ext>
              </a:extLst>
            </p:cNvPr>
            <p:cNvSpPr txBox="1"/>
            <p:nvPr/>
          </p:nvSpPr>
          <p:spPr>
            <a:xfrm>
              <a:off x="3988510" y="6296347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Planted area (1.2 Bha)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0EF41F-49C1-23EE-A5D4-26F38B04FBD5}"/>
                </a:ext>
              </a:extLst>
            </p:cNvPr>
            <p:cNvSpPr/>
            <p:nvPr/>
          </p:nvSpPr>
          <p:spPr>
            <a:xfrm>
              <a:off x="2781376" y="5852886"/>
              <a:ext cx="704088" cy="91440"/>
            </a:xfrm>
            <a:prstGeom prst="rect">
              <a:avLst/>
            </a:prstGeom>
            <a:solidFill>
              <a:srgbClr val="DE6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54948B-F326-117A-4A76-95CAB32CB32C}"/>
              </a:ext>
            </a:extLst>
          </p:cNvPr>
          <p:cNvGrpSpPr/>
          <p:nvPr/>
        </p:nvGrpSpPr>
        <p:grpSpPr>
          <a:xfrm>
            <a:off x="3482815" y="5852886"/>
            <a:ext cx="4460602" cy="484127"/>
            <a:chOff x="3482815" y="5852886"/>
            <a:chExt cx="4460602" cy="48412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BD8D98-C671-91E6-B9C3-76B5BBCEF1B1}"/>
                </a:ext>
              </a:extLst>
            </p:cNvPr>
            <p:cNvSpPr txBox="1"/>
            <p:nvPr/>
          </p:nvSpPr>
          <p:spPr>
            <a:xfrm>
              <a:off x="3991913" y="5912281"/>
              <a:ext cx="39515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 arable land (0.4 Bha)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0E303A-13C3-F163-0116-BED0EA8EF456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3644706" y="5890167"/>
              <a:ext cx="347207" cy="234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63AA0-F66F-7DF9-E77E-2CD5EA11013E}"/>
                </a:ext>
              </a:extLst>
            </p:cNvPr>
            <p:cNvSpPr/>
            <p:nvPr/>
          </p:nvSpPr>
          <p:spPr>
            <a:xfrm>
              <a:off x="3482815" y="5852886"/>
              <a:ext cx="294556" cy="91440"/>
            </a:xfrm>
            <a:prstGeom prst="rect">
              <a:avLst/>
            </a:prstGeom>
            <a:solidFill>
              <a:srgbClr val="663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0B5DB5-4D72-F591-CC01-42E67B27BF77}"/>
              </a:ext>
            </a:extLst>
          </p:cNvPr>
          <p:cNvSpPr/>
          <p:nvPr/>
        </p:nvSpPr>
        <p:spPr>
          <a:xfrm>
            <a:off x="8183530" y="6139963"/>
            <a:ext cx="784703" cy="52109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2F0DDA-F379-7BFA-AF32-67E018E61184}"/>
              </a:ext>
            </a:extLst>
          </p:cNvPr>
          <p:cNvSpPr/>
          <p:nvPr/>
        </p:nvSpPr>
        <p:spPr>
          <a:xfrm>
            <a:off x="9208347" y="5578653"/>
            <a:ext cx="2611254" cy="143538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Food (444+)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7770 Peta-Kcal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~2900 Kcal/ca/day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083E7E-E4B8-7B4D-0FAD-7AAD11FECDE8}"/>
              </a:ext>
            </a:extLst>
          </p:cNvPr>
          <p:cNvSpPr/>
          <p:nvPr/>
        </p:nvSpPr>
        <p:spPr>
          <a:xfrm>
            <a:off x="11879997" y="5574170"/>
            <a:ext cx="2611254" cy="1435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Bio-Energy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1G 3.36 EJ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Residue biomass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22 EJ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796F1-57E8-BE94-25C6-56A32DB7D7E8}"/>
              </a:ext>
            </a:extLst>
          </p:cNvPr>
          <p:cNvSpPr txBox="1"/>
          <p:nvPr/>
        </p:nvSpPr>
        <p:spPr>
          <a:xfrm>
            <a:off x="7573189" y="6773837"/>
            <a:ext cx="15280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Agro</a:t>
            </a:r>
            <a:r>
              <a:rPr lang="en-US" dirty="0">
                <a:solidFill>
                  <a:srgbClr val="C00000"/>
                </a:solidFill>
              </a:rPr>
              <a:t>-Food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07DAD4-A405-A032-BE0F-3CE60D296ACE}"/>
              </a:ext>
            </a:extLst>
          </p:cNvPr>
          <p:cNvSpPr/>
          <p:nvPr/>
        </p:nvSpPr>
        <p:spPr>
          <a:xfrm>
            <a:off x="9208347" y="7101467"/>
            <a:ext cx="2611254" cy="58318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Other use</a:t>
            </a:r>
          </a:p>
        </p:txBody>
      </p:sp>
    </p:spTree>
    <p:extLst>
      <p:ext uri="{BB962C8B-B14F-4D97-AF65-F5344CB8AC3E}">
        <p14:creationId xmlns:p14="http://schemas.microsoft.com/office/powerpoint/2010/main" val="3665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38" grpId="0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F141F5-312D-4C29-8C6B-9B1D78A91AF9}"/>
              </a:ext>
            </a:extLst>
          </p:cNvPr>
          <p:cNvSpPr/>
          <p:nvPr/>
        </p:nvSpPr>
        <p:spPr>
          <a:xfrm>
            <a:off x="1357461" y="1706253"/>
            <a:ext cx="12104016" cy="57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04EA64-D2F6-49ED-9DEB-C613FA31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394BF5-9718-48B1-9565-ECB6899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82292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World food availability in 2010 – 2019 </a:t>
            </a:r>
            <a:b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Mean = 7770 Peta-Kcal; 2901 Kcal/ca/d</a:t>
            </a:r>
          </a:p>
        </p:txBody>
      </p:sp>
      <p:pic>
        <p:nvPicPr>
          <p:cNvPr id="6" name="Content Placeholder 5" descr="Chart, treemap chart&#10;&#10;Description automatically generated">
            <a:extLst>
              <a:ext uri="{FF2B5EF4-FFF2-40B4-BE49-F238E27FC236}">
                <a16:creationId xmlns:a16="http://schemas.microsoft.com/office/drawing/2014/main" id="{67DF5B96-A459-4F99-8E2B-D797F925316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025830" y="1567212"/>
            <a:ext cx="8762999" cy="6309360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B1A20D1-9302-442E-ADB3-CA24E62F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755932"/>
            <a:ext cx="4267200" cy="51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5E596-8298-5A56-B8C0-A4FCBFC2809A}"/>
              </a:ext>
            </a:extLst>
          </p:cNvPr>
          <p:cNvSpPr txBox="1"/>
          <p:nvPr/>
        </p:nvSpPr>
        <p:spPr>
          <a:xfrm>
            <a:off x="11767930" y="7921823"/>
            <a:ext cx="272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gcamdata-</a:t>
            </a:r>
            <a:r>
              <a:rPr lang="en-US" sz="1400" i="1" dirty="0" err="1"/>
              <a:t>faostat</a:t>
            </a:r>
            <a:r>
              <a:rPr lang="en-US" sz="1400" i="1" dirty="0"/>
              <a:t>; FAOSTAT </a:t>
            </a:r>
          </a:p>
        </p:txBody>
      </p:sp>
    </p:spTree>
    <p:extLst>
      <p:ext uri="{BB962C8B-B14F-4D97-AF65-F5344CB8AC3E}">
        <p14:creationId xmlns:p14="http://schemas.microsoft.com/office/powerpoint/2010/main" val="3082256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33FCC-F8B4-4B50-85E6-34C0F16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7ED13-2D02-4396-9832-8BAC123C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18" y="497711"/>
            <a:ext cx="2239701" cy="1634431"/>
          </a:xfrm>
        </p:spPr>
        <p:txBody>
          <a:bodyPr/>
          <a:lstStyle/>
          <a:p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7770 Peta-Kcal</a:t>
            </a:r>
            <a:b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by region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1AEB5-110F-4522-A3F5-F6861FC10CB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rcRect/>
          <a:stretch/>
        </p:blipFill>
        <p:spPr>
          <a:xfrm>
            <a:off x="870548" y="216447"/>
            <a:ext cx="11048997" cy="79552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5FD83-CD37-05A7-F0B3-6008AAB95BAD}"/>
              </a:ext>
            </a:extLst>
          </p:cNvPr>
          <p:cNvSpPr txBox="1"/>
          <p:nvPr/>
        </p:nvSpPr>
        <p:spPr>
          <a:xfrm>
            <a:off x="11767930" y="7921823"/>
            <a:ext cx="272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gcamdata-</a:t>
            </a:r>
            <a:r>
              <a:rPr lang="en-US" sz="1400" i="1" dirty="0" err="1"/>
              <a:t>faostat</a:t>
            </a:r>
            <a:r>
              <a:rPr lang="en-US" sz="1400" i="1" dirty="0"/>
              <a:t>; FAOSTAT </a:t>
            </a:r>
          </a:p>
        </p:txBody>
      </p:sp>
    </p:spTree>
    <p:extLst>
      <p:ext uri="{BB962C8B-B14F-4D97-AF65-F5344CB8AC3E}">
        <p14:creationId xmlns:p14="http://schemas.microsoft.com/office/powerpoint/2010/main" val="108324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33FCC-F8B4-4B50-85E6-34C0F16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91AEB5-110F-4522-A3F5-F6861FC10CB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rcRect/>
          <a:stretch/>
        </p:blipFill>
        <p:spPr>
          <a:xfrm>
            <a:off x="986293" y="45723"/>
            <a:ext cx="11048997" cy="7955277"/>
          </a:xfr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5F3092C5-2CC5-237A-9B3F-9DAA8D49D0D6}"/>
              </a:ext>
            </a:extLst>
          </p:cNvPr>
          <p:cNvSpPr txBox="1">
            <a:spLocks/>
          </p:cNvSpPr>
          <p:nvPr/>
        </p:nvSpPr>
        <p:spPr>
          <a:xfrm>
            <a:off x="12207818" y="497711"/>
            <a:ext cx="2239701" cy="1634431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Per capita food</a:t>
            </a:r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A4E3DB0-CB5E-A4FA-2709-C648FE726217}"/>
              </a:ext>
            </a:extLst>
          </p:cNvPr>
          <p:cNvSpPr txBox="1">
            <a:spLocks/>
          </p:cNvSpPr>
          <p:nvPr/>
        </p:nvSpPr>
        <p:spPr>
          <a:xfrm>
            <a:off x="182881" y="259229"/>
            <a:ext cx="2239701" cy="1634431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800" i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3500 kcal/ca/day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D292E7E-5BE2-0B19-BF8F-D7B1D137286E}"/>
              </a:ext>
            </a:extLst>
          </p:cNvPr>
          <p:cNvSpPr txBox="1">
            <a:spLocks/>
          </p:cNvSpPr>
          <p:nvPr/>
        </p:nvSpPr>
        <p:spPr>
          <a:xfrm>
            <a:off x="12067569" y="6218994"/>
            <a:ext cx="2239701" cy="1634431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800" i="1" dirty="0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2500 kcal/ca/day</a:t>
            </a:r>
            <a:endParaRPr lang="en-US" sz="2800" i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7C68B-6BA6-C307-49B4-F6AA651E4144}"/>
              </a:ext>
            </a:extLst>
          </p:cNvPr>
          <p:cNvSpPr txBox="1"/>
          <p:nvPr/>
        </p:nvSpPr>
        <p:spPr>
          <a:xfrm>
            <a:off x="11767930" y="7921823"/>
            <a:ext cx="272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gcamdata-</a:t>
            </a:r>
            <a:r>
              <a:rPr lang="en-US" sz="1400" i="1" dirty="0" err="1"/>
              <a:t>faostat</a:t>
            </a:r>
            <a:r>
              <a:rPr lang="en-US" sz="1400" i="1" dirty="0"/>
              <a:t>; FAOSTAT </a:t>
            </a:r>
          </a:p>
        </p:txBody>
      </p:sp>
    </p:spTree>
    <p:extLst>
      <p:ext uri="{BB962C8B-B14F-4D97-AF65-F5344CB8AC3E}">
        <p14:creationId xmlns:p14="http://schemas.microsoft.com/office/powerpoint/2010/main" val="3729333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5E22CE-52B5-AD2B-E645-A04B5797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BE5B0-422D-F7DB-A27E-3B5E55B7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the world eats (2011)</a:t>
            </a:r>
            <a:endParaRPr lang="en-US" dirty="0"/>
          </a:p>
        </p:txBody>
      </p:sp>
      <p:pic>
        <p:nvPicPr>
          <p:cNvPr id="5" name="Picture 2" descr="United States: The Revis family of North Carolina.  Food expenditure for one week: $341.98. Favorite foods: spaghetti, potatoes, sesame chicken.">
            <a:extLst>
              <a:ext uri="{FF2B5EF4-FFF2-40B4-BE49-F238E27FC236}">
                <a16:creationId xmlns:a16="http://schemas.microsoft.com/office/drawing/2014/main" id="{9BCAB4C4-3139-EA68-DE7F-11C61BBA6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2187"/>
            <a:ext cx="453573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7D987-792E-8266-8F2C-0C170DD5253C}"/>
              </a:ext>
            </a:extLst>
          </p:cNvPr>
          <p:cNvSpPr txBox="1"/>
          <p:nvPr/>
        </p:nvSpPr>
        <p:spPr>
          <a:xfrm>
            <a:off x="9398644" y="7979698"/>
            <a:ext cx="509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Peter Menzel "Hungry Planet: What The World Eats" (2013)</a:t>
            </a:r>
            <a:r>
              <a:rPr lang="en-US" sz="1400" i="1" dirty="0"/>
              <a:t>;</a:t>
            </a:r>
          </a:p>
        </p:txBody>
      </p:sp>
      <p:pic>
        <p:nvPicPr>
          <p:cNvPr id="9" name="Picture 2" descr="China: The Dong family of Beijing.  Food expenditure for one week: 1,233.76 Yuan or $155.06. Favorite foods: fried shredded pork with sweet and sour sauce.">
            <a:extLst>
              <a:ext uri="{FF2B5EF4-FFF2-40B4-BE49-F238E27FC236}">
                <a16:creationId xmlns:a16="http://schemas.microsoft.com/office/drawing/2014/main" id="{3C435378-F3FE-FC3B-5D9A-D4EE71301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09" y="1832187"/>
            <a:ext cx="4535729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1CE5F3-22A2-B1AD-94C8-A1A859F6F73A}"/>
              </a:ext>
            </a:extLst>
          </p:cNvPr>
          <p:cNvSpPr/>
          <p:nvPr/>
        </p:nvSpPr>
        <p:spPr>
          <a:xfrm>
            <a:off x="6613139" y="4504658"/>
            <a:ext cx="3563999" cy="338554"/>
          </a:xfrm>
          <a:prstGeom prst="rect">
            <a:avLst/>
          </a:prstGeom>
          <a:solidFill>
            <a:schemeClr val="bg2">
              <a:alpha val="39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Food expenditure per week</a:t>
            </a:r>
            <a:r>
              <a:rPr lang="en-US" sz="1600" dirty="0">
                <a:solidFill>
                  <a:schemeClr val="bg1"/>
                </a:solidFill>
              </a:rPr>
              <a:t>: $155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FDE94-29FD-5F8D-FB26-6B6131DE1979}"/>
              </a:ext>
            </a:extLst>
          </p:cNvPr>
          <p:cNvSpPr/>
          <p:nvPr/>
        </p:nvSpPr>
        <p:spPr>
          <a:xfrm>
            <a:off x="1981770" y="4511153"/>
            <a:ext cx="3563999" cy="338554"/>
          </a:xfrm>
          <a:prstGeom prst="rect">
            <a:avLst/>
          </a:prstGeom>
          <a:solidFill>
            <a:schemeClr val="bg2">
              <a:alpha val="39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Food expenditure per week</a:t>
            </a:r>
            <a:r>
              <a:rPr lang="en-US" sz="1600" dirty="0">
                <a:solidFill>
                  <a:schemeClr val="bg1"/>
                </a:solidFill>
              </a:rPr>
              <a:t>: $342</a:t>
            </a:r>
          </a:p>
        </p:txBody>
      </p:sp>
      <p:pic>
        <p:nvPicPr>
          <p:cNvPr id="12" name="Picture 4" descr="India: The Patkars of Ujjain - Food expenditure for one week: 1,636.25 rupees or $39.27. Family Recipe: Sangeeta Patkar&amp;#039;s Poha (Rice Flakes).">
            <a:extLst>
              <a:ext uri="{FF2B5EF4-FFF2-40B4-BE49-F238E27FC236}">
                <a16:creationId xmlns:a16="http://schemas.microsoft.com/office/drawing/2014/main" id="{00442117-49D7-391E-1A2A-B2EE7E3D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83480"/>
            <a:ext cx="453573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ad: The Aboubakar family of Breidjing Camp.  Food expenditure for one week: 685 CFA Francs or $1.23. Favorite foods: soup with fresh sheep meat.">
            <a:extLst>
              <a:ext uri="{FF2B5EF4-FFF2-40B4-BE49-F238E27FC236}">
                <a16:creationId xmlns:a16="http://schemas.microsoft.com/office/drawing/2014/main" id="{1E533E20-E409-50A7-9B0D-1EC7E672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09" y="4983480"/>
            <a:ext cx="4535729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D999F2-B76E-F2C7-A499-C6050BF18FD5}"/>
              </a:ext>
            </a:extLst>
          </p:cNvPr>
          <p:cNvSpPr/>
          <p:nvPr/>
        </p:nvSpPr>
        <p:spPr>
          <a:xfrm>
            <a:off x="6674041" y="7679941"/>
            <a:ext cx="3563999" cy="338554"/>
          </a:xfrm>
          <a:prstGeom prst="rect">
            <a:avLst/>
          </a:prstGeom>
          <a:solidFill>
            <a:schemeClr val="bg2">
              <a:alpha val="39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Food expenditure per week</a:t>
            </a:r>
            <a:r>
              <a:rPr lang="en-US" sz="1600" dirty="0">
                <a:solidFill>
                  <a:schemeClr val="bg1"/>
                </a:solidFill>
              </a:rPr>
              <a:t>: $1.23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3ED6B0-8BC1-F656-55EF-3552FF818B1C}"/>
              </a:ext>
            </a:extLst>
          </p:cNvPr>
          <p:cNvSpPr/>
          <p:nvPr/>
        </p:nvSpPr>
        <p:spPr>
          <a:xfrm>
            <a:off x="2033677" y="7683168"/>
            <a:ext cx="3563999" cy="338554"/>
          </a:xfrm>
          <a:prstGeom prst="rect">
            <a:avLst/>
          </a:prstGeom>
          <a:solidFill>
            <a:schemeClr val="bg2">
              <a:alpha val="39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Food expenditure per week</a:t>
            </a:r>
            <a:r>
              <a:rPr lang="en-US" sz="1600" dirty="0">
                <a:solidFill>
                  <a:schemeClr val="bg1"/>
                </a:solidFill>
              </a:rPr>
              <a:t>: $39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278CE-679D-C187-C1FC-8F73CBEF5F75}"/>
              </a:ext>
            </a:extLst>
          </p:cNvPr>
          <p:cNvSpPr txBox="1"/>
          <p:nvPr/>
        </p:nvSpPr>
        <p:spPr>
          <a:xfrm>
            <a:off x="10272778" y="3286412"/>
            <a:ext cx="4453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China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GDP per ca. in 2011 = </a:t>
            </a:r>
            <a:r>
              <a:rPr lang="en-US" sz="2000" dirty="0">
                <a:solidFill>
                  <a:srgbClr val="002060"/>
                </a:solidFill>
              </a:rPr>
              <a:t>$8394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Wealth rank in 2011 = </a:t>
            </a:r>
            <a:r>
              <a:rPr lang="en-US" sz="2000" dirty="0">
                <a:solidFill>
                  <a:srgbClr val="002060"/>
                </a:solidFill>
              </a:rPr>
              <a:t>#90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E42BF-61B4-9957-6CB9-37610DC336CE}"/>
              </a:ext>
            </a:extLst>
          </p:cNvPr>
          <p:cNvSpPr txBox="1"/>
          <p:nvPr/>
        </p:nvSpPr>
        <p:spPr>
          <a:xfrm>
            <a:off x="10272778" y="4659975"/>
            <a:ext cx="4453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India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GDP per ca. in 2011 = </a:t>
            </a:r>
            <a:r>
              <a:rPr lang="en-US" sz="2000" dirty="0">
                <a:solidFill>
                  <a:srgbClr val="002060"/>
                </a:solidFill>
              </a:rPr>
              <a:t>$3703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Wealth rank in 2011 = </a:t>
            </a:r>
            <a:r>
              <a:rPr lang="en-US" sz="2000" dirty="0">
                <a:solidFill>
                  <a:srgbClr val="002060"/>
                </a:solidFill>
              </a:rPr>
              <a:t>#127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846CF-3C29-E67D-29DA-63528701E8E4}"/>
              </a:ext>
            </a:extLst>
          </p:cNvPr>
          <p:cNvSpPr txBox="1"/>
          <p:nvPr/>
        </p:nvSpPr>
        <p:spPr>
          <a:xfrm>
            <a:off x="10272778" y="5984408"/>
            <a:ext cx="4453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Chad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GDP per ca. in 2011 = </a:t>
            </a:r>
            <a:r>
              <a:rPr lang="en-US" sz="2000" dirty="0">
                <a:solidFill>
                  <a:srgbClr val="002060"/>
                </a:solidFill>
              </a:rPr>
              <a:t>$1,880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Wealth rank in 2011 = </a:t>
            </a:r>
            <a:r>
              <a:rPr lang="en-US" sz="2000" dirty="0">
                <a:solidFill>
                  <a:srgbClr val="002060"/>
                </a:solidFill>
              </a:rPr>
              <a:t>#150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54BB1-9F6A-43EA-E46E-EE6840134A79}"/>
              </a:ext>
            </a:extLst>
          </p:cNvPr>
          <p:cNvSpPr txBox="1"/>
          <p:nvPr/>
        </p:nvSpPr>
        <p:spPr>
          <a:xfrm>
            <a:off x="10272778" y="1912849"/>
            <a:ext cx="4453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2060"/>
                </a:solidFill>
              </a:rPr>
              <a:t>USA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GDP per ca. in 2011 = </a:t>
            </a:r>
            <a:r>
              <a:rPr lang="en-US" sz="2000" dirty="0">
                <a:solidFill>
                  <a:srgbClr val="002060"/>
                </a:solidFill>
              </a:rPr>
              <a:t>$50,000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Wealth rank in 2011 = </a:t>
            </a:r>
            <a:r>
              <a:rPr lang="en-US" sz="2000" dirty="0">
                <a:solidFill>
                  <a:srgbClr val="002060"/>
                </a:solidFill>
              </a:rPr>
              <a:t>#7</a:t>
            </a:r>
          </a:p>
        </p:txBody>
      </p:sp>
    </p:spTree>
    <p:extLst>
      <p:ext uri="{BB962C8B-B14F-4D97-AF65-F5344CB8AC3E}">
        <p14:creationId xmlns:p14="http://schemas.microsoft.com/office/powerpoint/2010/main" val="3951865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for </a:t>
            </a:r>
            <a:r>
              <a:rPr lang="en-US" dirty="0" err="1"/>
              <a:t>Agro</a:t>
            </a:r>
            <a:r>
              <a:rPr lang="en-US" dirty="0"/>
              <a:t>-Food 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7CCC0-9EBA-054B-6965-11392190A5FF}"/>
              </a:ext>
            </a:extLst>
          </p:cNvPr>
          <p:cNvGrpSpPr/>
          <p:nvPr/>
        </p:nvGrpSpPr>
        <p:grpSpPr>
          <a:xfrm>
            <a:off x="994756" y="6727504"/>
            <a:ext cx="2742635" cy="830997"/>
            <a:chOff x="994756" y="6092230"/>
            <a:chExt cx="274263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C8E4D-DE3A-C52A-8F26-3C41F176560F}"/>
                </a:ext>
              </a:extLst>
            </p:cNvPr>
            <p:cNvSpPr txBox="1"/>
            <p:nvPr/>
          </p:nvSpPr>
          <p:spPr>
            <a:xfrm>
              <a:off x="994756" y="6092230"/>
              <a:ext cx="168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Harvested</a:t>
              </a:r>
            </a:p>
            <a:p>
              <a:r>
                <a:rPr lang="en-US" sz="2400" dirty="0"/>
                <a:t>area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0E31D0-5F93-F417-0F45-09C392D0E196}"/>
                </a:ext>
              </a:extLst>
            </p:cNvPr>
            <p:cNvSpPr/>
            <p:nvPr/>
          </p:nvSpPr>
          <p:spPr>
            <a:xfrm>
              <a:off x="2777271" y="6096248"/>
              <a:ext cx="960120" cy="822960"/>
            </a:xfrm>
            <a:prstGeom prst="rect">
              <a:avLst/>
            </a:prstGeom>
            <a:solidFill>
              <a:srgbClr val="DE6E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Area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1.57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0343822" y="7921823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Ritchie and Roser (2021)</a:t>
            </a:r>
            <a:r>
              <a:rPr lang="en-US" sz="1400" i="1" dirty="0"/>
              <a:t>; gcamdata; FAOSTAT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630936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D35BE8-A5B1-A8F4-7678-E8FF215A79ED}"/>
              </a:ext>
            </a:extLst>
          </p:cNvPr>
          <p:cNvCxnSpPr>
            <a:cxnSpLocks/>
          </p:cNvCxnSpPr>
          <p:nvPr/>
        </p:nvCxnSpPr>
        <p:spPr>
          <a:xfrm>
            <a:off x="3494885" y="5963478"/>
            <a:ext cx="242506" cy="764026"/>
          </a:xfrm>
          <a:prstGeom prst="line">
            <a:avLst/>
          </a:prstGeom>
          <a:ln w="12700">
            <a:solidFill>
              <a:srgbClr val="DE6E2B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F2BD7BA-8B39-992D-404B-080852A58659}"/>
              </a:ext>
            </a:extLst>
          </p:cNvPr>
          <p:cNvSpPr txBox="1"/>
          <p:nvPr/>
        </p:nvSpPr>
        <p:spPr>
          <a:xfrm>
            <a:off x="3982438" y="6921178"/>
            <a:ext cx="299809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176+ crops (FAO)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61950-76F8-CA48-93DC-5BDC5BFB1F65}"/>
              </a:ext>
            </a:extLst>
          </p:cNvPr>
          <p:cNvGrpSpPr/>
          <p:nvPr/>
        </p:nvGrpSpPr>
        <p:grpSpPr>
          <a:xfrm>
            <a:off x="2781376" y="5023258"/>
            <a:ext cx="4205227" cy="1697821"/>
            <a:chOff x="2781376" y="5023258"/>
            <a:chExt cx="4205227" cy="16978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664908-9703-017E-74AD-61E1ABEF79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2474" y="5023258"/>
              <a:ext cx="0" cy="822960"/>
            </a:xfrm>
            <a:prstGeom prst="line">
              <a:avLst/>
            </a:prstGeom>
            <a:ln w="19050">
              <a:solidFill>
                <a:srgbClr val="DE6E2B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FF1B31-F3C8-14C2-B252-CDE2CC6F5ECC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104981" y="5870489"/>
              <a:ext cx="883529" cy="638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1F3D9-0D50-C4D6-FEC9-46E9720BBCB3}"/>
                </a:ext>
              </a:extLst>
            </p:cNvPr>
            <p:cNvSpPr txBox="1"/>
            <p:nvPr/>
          </p:nvSpPr>
          <p:spPr>
            <a:xfrm>
              <a:off x="3988510" y="6296347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Planted area (1.2 Bha)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0EF41F-49C1-23EE-A5D4-26F38B04FBD5}"/>
                </a:ext>
              </a:extLst>
            </p:cNvPr>
            <p:cNvSpPr/>
            <p:nvPr/>
          </p:nvSpPr>
          <p:spPr>
            <a:xfrm>
              <a:off x="2781376" y="5852886"/>
              <a:ext cx="704088" cy="91440"/>
            </a:xfrm>
            <a:prstGeom prst="rect">
              <a:avLst/>
            </a:prstGeom>
            <a:solidFill>
              <a:srgbClr val="DE6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54948B-F326-117A-4A76-95CAB32CB32C}"/>
              </a:ext>
            </a:extLst>
          </p:cNvPr>
          <p:cNvGrpSpPr/>
          <p:nvPr/>
        </p:nvGrpSpPr>
        <p:grpSpPr>
          <a:xfrm>
            <a:off x="3482815" y="5852886"/>
            <a:ext cx="4460602" cy="484127"/>
            <a:chOff x="3482815" y="5852886"/>
            <a:chExt cx="4460602" cy="48412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BD8D98-C671-91E6-B9C3-76B5BBCEF1B1}"/>
                </a:ext>
              </a:extLst>
            </p:cNvPr>
            <p:cNvSpPr txBox="1"/>
            <p:nvPr/>
          </p:nvSpPr>
          <p:spPr>
            <a:xfrm>
              <a:off x="3991913" y="5912281"/>
              <a:ext cx="39515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 arable land (0.4 Bha)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0E303A-13C3-F163-0116-BED0EA8EF456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3644706" y="5890167"/>
              <a:ext cx="347207" cy="234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63AA0-F66F-7DF9-E77E-2CD5EA11013E}"/>
                </a:ext>
              </a:extLst>
            </p:cNvPr>
            <p:cNvSpPr/>
            <p:nvPr/>
          </p:nvSpPr>
          <p:spPr>
            <a:xfrm>
              <a:off x="3482815" y="5852886"/>
              <a:ext cx="294556" cy="91440"/>
            </a:xfrm>
            <a:prstGeom prst="rect">
              <a:avLst/>
            </a:prstGeom>
            <a:solidFill>
              <a:srgbClr val="663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0B5DB5-4D72-F591-CC01-42E67B27BF77}"/>
              </a:ext>
            </a:extLst>
          </p:cNvPr>
          <p:cNvSpPr/>
          <p:nvPr/>
        </p:nvSpPr>
        <p:spPr>
          <a:xfrm>
            <a:off x="8183530" y="6139963"/>
            <a:ext cx="784703" cy="52109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2F0DDA-F379-7BFA-AF32-67E018E61184}"/>
              </a:ext>
            </a:extLst>
          </p:cNvPr>
          <p:cNvSpPr/>
          <p:nvPr/>
        </p:nvSpPr>
        <p:spPr>
          <a:xfrm>
            <a:off x="9208347" y="5578653"/>
            <a:ext cx="2611254" cy="143538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Food (444+)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7770 Peta-Kcal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~2900 Kcal/ca/day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083E7E-E4B8-7B4D-0FAD-7AAD11FECDE8}"/>
              </a:ext>
            </a:extLst>
          </p:cNvPr>
          <p:cNvSpPr/>
          <p:nvPr/>
        </p:nvSpPr>
        <p:spPr>
          <a:xfrm>
            <a:off x="11879997" y="5574170"/>
            <a:ext cx="2611254" cy="1435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Bio-Energy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1G 3.36 EJ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Residue biomass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22 EJ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796F1-57E8-BE94-25C6-56A32DB7D7E8}"/>
              </a:ext>
            </a:extLst>
          </p:cNvPr>
          <p:cNvSpPr txBox="1"/>
          <p:nvPr/>
        </p:nvSpPr>
        <p:spPr>
          <a:xfrm>
            <a:off x="7573189" y="6773837"/>
            <a:ext cx="15280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Agro</a:t>
            </a:r>
            <a:r>
              <a:rPr lang="en-US" dirty="0">
                <a:solidFill>
                  <a:srgbClr val="C00000"/>
                </a:solidFill>
              </a:rPr>
              <a:t>-Food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07DAD4-A405-A032-BE0F-3CE60D296ACE}"/>
              </a:ext>
            </a:extLst>
          </p:cNvPr>
          <p:cNvSpPr/>
          <p:nvPr/>
        </p:nvSpPr>
        <p:spPr>
          <a:xfrm>
            <a:off x="9208347" y="7101467"/>
            <a:ext cx="2611254" cy="58318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Other use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26751-42E6-AD1A-6952-3BEC9A571E86}"/>
              </a:ext>
            </a:extLst>
          </p:cNvPr>
          <p:cNvSpPr/>
          <p:nvPr/>
        </p:nvSpPr>
        <p:spPr>
          <a:xfrm>
            <a:off x="9208348" y="6508712"/>
            <a:ext cx="2599332" cy="505461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36036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3B15A-81E6-6EBF-D72E-E0C097F4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F7C71-178B-3CF8-10E0-2C87FAB8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waste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AD51B-EDED-BBFB-59D0-598B80C6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36" y="1690174"/>
            <a:ext cx="11844528" cy="593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5EB6FE-06D8-970B-FA21-B123577685A7}"/>
              </a:ext>
            </a:extLst>
          </p:cNvPr>
          <p:cNvSpPr txBox="1"/>
          <p:nvPr/>
        </p:nvSpPr>
        <p:spPr>
          <a:xfrm>
            <a:off x="9743526" y="7831723"/>
            <a:ext cx="53157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hlinkClick r:id="rId3"/>
              </a:rPr>
              <a:t>Barrera and Hertel (2021 Food Policy)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71503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3EFC1-DF61-C96E-31F2-889B63DC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88EB2-2B79-6F04-9FE5-A23418C3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BCF1D-7607-82B6-8C45-19FC1A74EBD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Big pictures of land and agriculture</a:t>
            </a:r>
          </a:p>
          <a:p>
            <a:pPr lvl="1"/>
            <a:r>
              <a:rPr lang="en-US" dirty="0"/>
              <a:t>Data talk</a:t>
            </a:r>
          </a:p>
          <a:p>
            <a:endParaRPr lang="en-US" dirty="0"/>
          </a:p>
          <a:p>
            <a:r>
              <a:rPr lang="en-US" dirty="0"/>
              <a:t>Share a framework/method of analyzing ag &amp; land-use related issues from a modeler’s point of view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relevant research questions</a:t>
            </a:r>
          </a:p>
          <a:p>
            <a:pPr lvl="1"/>
            <a:r>
              <a:rPr lang="en-US" dirty="0"/>
              <a:t>How to feed 9 billion people in 2050?</a:t>
            </a:r>
          </a:p>
          <a:p>
            <a:pPr lvl="1"/>
            <a:r>
              <a:rPr lang="en-US" dirty="0"/>
              <a:t>Climate impacts on agriculture </a:t>
            </a:r>
            <a:r>
              <a:rPr lang="en-US"/>
              <a:t>&amp; trade </a:t>
            </a:r>
            <a:r>
              <a:rPr lang="en-US" dirty="0"/>
              <a:t>as </a:t>
            </a:r>
            <a:r>
              <a:rPr lang="en-US"/>
              <a:t>an adaptation</a:t>
            </a:r>
            <a:endParaRPr lang="en-US" dirty="0"/>
          </a:p>
          <a:p>
            <a:pPr lvl="1"/>
            <a:r>
              <a:rPr lang="en-US" dirty="0"/>
              <a:t>Land-based mitigation measures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2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for </a:t>
            </a:r>
            <a:r>
              <a:rPr lang="en-US" dirty="0" err="1"/>
              <a:t>Agro</a:t>
            </a:r>
            <a:r>
              <a:rPr lang="en-US" dirty="0"/>
              <a:t>-Food production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7CCC0-9EBA-054B-6965-11392190A5FF}"/>
              </a:ext>
            </a:extLst>
          </p:cNvPr>
          <p:cNvGrpSpPr/>
          <p:nvPr/>
        </p:nvGrpSpPr>
        <p:grpSpPr>
          <a:xfrm>
            <a:off x="994756" y="6727504"/>
            <a:ext cx="2742635" cy="830997"/>
            <a:chOff x="994756" y="6092230"/>
            <a:chExt cx="274263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C8E4D-DE3A-C52A-8F26-3C41F176560F}"/>
                </a:ext>
              </a:extLst>
            </p:cNvPr>
            <p:cNvSpPr txBox="1"/>
            <p:nvPr/>
          </p:nvSpPr>
          <p:spPr>
            <a:xfrm>
              <a:off x="994756" y="6092230"/>
              <a:ext cx="168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Harvested</a:t>
              </a:r>
            </a:p>
            <a:p>
              <a:r>
                <a:rPr lang="en-US" sz="2400" dirty="0"/>
                <a:t>area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0E31D0-5F93-F417-0F45-09C392D0E196}"/>
                </a:ext>
              </a:extLst>
            </p:cNvPr>
            <p:cNvSpPr/>
            <p:nvPr/>
          </p:nvSpPr>
          <p:spPr>
            <a:xfrm>
              <a:off x="2777271" y="6096248"/>
              <a:ext cx="960120" cy="822960"/>
            </a:xfrm>
            <a:prstGeom prst="rect">
              <a:avLst/>
            </a:prstGeom>
            <a:solidFill>
              <a:srgbClr val="DE6E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Area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1.57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0343822" y="7921823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Ritchie and Roser (2021)</a:t>
            </a:r>
            <a:r>
              <a:rPr lang="en-US" sz="1400" i="1" dirty="0"/>
              <a:t>; gcamdata; FAOSTAT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630936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D35BE8-A5B1-A8F4-7678-E8FF215A79ED}"/>
              </a:ext>
            </a:extLst>
          </p:cNvPr>
          <p:cNvCxnSpPr>
            <a:cxnSpLocks/>
          </p:cNvCxnSpPr>
          <p:nvPr/>
        </p:nvCxnSpPr>
        <p:spPr>
          <a:xfrm>
            <a:off x="3494885" y="5963478"/>
            <a:ext cx="242506" cy="764026"/>
          </a:xfrm>
          <a:prstGeom prst="line">
            <a:avLst/>
          </a:prstGeom>
          <a:ln w="12700">
            <a:solidFill>
              <a:srgbClr val="DE6E2B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F2BD7BA-8B39-992D-404B-080852A58659}"/>
              </a:ext>
            </a:extLst>
          </p:cNvPr>
          <p:cNvSpPr txBox="1"/>
          <p:nvPr/>
        </p:nvSpPr>
        <p:spPr>
          <a:xfrm>
            <a:off x="3982438" y="6921178"/>
            <a:ext cx="299809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176+ crops (FAO)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61950-76F8-CA48-93DC-5BDC5BFB1F65}"/>
              </a:ext>
            </a:extLst>
          </p:cNvPr>
          <p:cNvGrpSpPr/>
          <p:nvPr/>
        </p:nvGrpSpPr>
        <p:grpSpPr>
          <a:xfrm>
            <a:off x="2781376" y="5023258"/>
            <a:ext cx="4205227" cy="1697821"/>
            <a:chOff x="2781376" y="5023258"/>
            <a:chExt cx="4205227" cy="16978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664908-9703-017E-74AD-61E1ABEF79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2474" y="5023258"/>
              <a:ext cx="0" cy="822960"/>
            </a:xfrm>
            <a:prstGeom prst="line">
              <a:avLst/>
            </a:prstGeom>
            <a:ln w="19050">
              <a:solidFill>
                <a:srgbClr val="DE6E2B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FF1B31-F3C8-14C2-B252-CDE2CC6F5ECC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104981" y="5870489"/>
              <a:ext cx="883529" cy="638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1F3D9-0D50-C4D6-FEC9-46E9720BBCB3}"/>
                </a:ext>
              </a:extLst>
            </p:cNvPr>
            <p:cNvSpPr txBox="1"/>
            <p:nvPr/>
          </p:nvSpPr>
          <p:spPr>
            <a:xfrm>
              <a:off x="3988510" y="6296347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Planted area (1.2 Bha)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0EF41F-49C1-23EE-A5D4-26F38B04FBD5}"/>
                </a:ext>
              </a:extLst>
            </p:cNvPr>
            <p:cNvSpPr/>
            <p:nvPr/>
          </p:nvSpPr>
          <p:spPr>
            <a:xfrm>
              <a:off x="2781376" y="5852886"/>
              <a:ext cx="704088" cy="91440"/>
            </a:xfrm>
            <a:prstGeom prst="rect">
              <a:avLst/>
            </a:prstGeom>
            <a:solidFill>
              <a:srgbClr val="DE6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54948B-F326-117A-4A76-95CAB32CB32C}"/>
              </a:ext>
            </a:extLst>
          </p:cNvPr>
          <p:cNvGrpSpPr/>
          <p:nvPr/>
        </p:nvGrpSpPr>
        <p:grpSpPr>
          <a:xfrm>
            <a:off x="3482815" y="5852886"/>
            <a:ext cx="4460602" cy="484127"/>
            <a:chOff x="3482815" y="5852886"/>
            <a:chExt cx="4460602" cy="48412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BD8D98-C671-91E6-B9C3-76B5BBCEF1B1}"/>
                </a:ext>
              </a:extLst>
            </p:cNvPr>
            <p:cNvSpPr txBox="1"/>
            <p:nvPr/>
          </p:nvSpPr>
          <p:spPr>
            <a:xfrm>
              <a:off x="3991913" y="5912281"/>
              <a:ext cx="39515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 arable land (0.4 Bha)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0E303A-13C3-F163-0116-BED0EA8EF456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3644706" y="5890167"/>
              <a:ext cx="347207" cy="234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63AA0-F66F-7DF9-E77E-2CD5EA11013E}"/>
                </a:ext>
              </a:extLst>
            </p:cNvPr>
            <p:cNvSpPr/>
            <p:nvPr/>
          </p:nvSpPr>
          <p:spPr>
            <a:xfrm>
              <a:off x="3482815" y="5852886"/>
              <a:ext cx="294556" cy="91440"/>
            </a:xfrm>
            <a:prstGeom prst="rect">
              <a:avLst/>
            </a:prstGeom>
            <a:solidFill>
              <a:srgbClr val="663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0B5DB5-4D72-F591-CC01-42E67B27BF77}"/>
              </a:ext>
            </a:extLst>
          </p:cNvPr>
          <p:cNvSpPr/>
          <p:nvPr/>
        </p:nvSpPr>
        <p:spPr>
          <a:xfrm>
            <a:off x="8183530" y="6139963"/>
            <a:ext cx="784703" cy="52109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2F0DDA-F379-7BFA-AF32-67E018E61184}"/>
              </a:ext>
            </a:extLst>
          </p:cNvPr>
          <p:cNvSpPr/>
          <p:nvPr/>
        </p:nvSpPr>
        <p:spPr>
          <a:xfrm>
            <a:off x="9208347" y="5578653"/>
            <a:ext cx="2611254" cy="143538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Food (444+)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7770 Peta-Kcal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~2900 Kcal/ca/day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083E7E-E4B8-7B4D-0FAD-7AAD11FECDE8}"/>
              </a:ext>
            </a:extLst>
          </p:cNvPr>
          <p:cNvSpPr/>
          <p:nvPr/>
        </p:nvSpPr>
        <p:spPr>
          <a:xfrm>
            <a:off x="11879997" y="5574170"/>
            <a:ext cx="2611254" cy="1435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Bio-Energy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1G 3.36 EJ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Residue biomass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22 EJ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A796F1-57E8-BE94-25C6-56A32DB7D7E8}"/>
              </a:ext>
            </a:extLst>
          </p:cNvPr>
          <p:cNvSpPr txBox="1"/>
          <p:nvPr/>
        </p:nvSpPr>
        <p:spPr>
          <a:xfrm>
            <a:off x="7573189" y="6773837"/>
            <a:ext cx="15280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Agro</a:t>
            </a:r>
            <a:r>
              <a:rPr lang="en-US" dirty="0">
                <a:solidFill>
                  <a:srgbClr val="C00000"/>
                </a:solidFill>
              </a:rPr>
              <a:t>-Food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07DAD4-A405-A032-BE0F-3CE60D296ACE}"/>
              </a:ext>
            </a:extLst>
          </p:cNvPr>
          <p:cNvSpPr/>
          <p:nvPr/>
        </p:nvSpPr>
        <p:spPr>
          <a:xfrm>
            <a:off x="9208347" y="7101467"/>
            <a:ext cx="2611254" cy="58318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Other use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26751-42E6-AD1A-6952-3BEC9A571E86}"/>
              </a:ext>
            </a:extLst>
          </p:cNvPr>
          <p:cNvSpPr/>
          <p:nvPr/>
        </p:nvSpPr>
        <p:spPr>
          <a:xfrm>
            <a:off x="9208348" y="6508712"/>
            <a:ext cx="2599332" cy="505461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85463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188720"/>
          </a:xfrm>
        </p:spPr>
        <p:txBody>
          <a:bodyPr/>
          <a:lstStyle/>
          <a:p>
            <a:r>
              <a:rPr lang="en-US" dirty="0"/>
              <a:t>Agriculture vs. land by economic value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153D1-5D7D-E696-8385-F5C73C0A8145}"/>
              </a:ext>
            </a:extLst>
          </p:cNvPr>
          <p:cNvGrpSpPr/>
          <p:nvPr/>
        </p:nvGrpSpPr>
        <p:grpSpPr>
          <a:xfrm>
            <a:off x="994755" y="2293765"/>
            <a:ext cx="8100650" cy="822960"/>
            <a:chOff x="994755" y="1745123"/>
            <a:chExt cx="8100650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85903" y="1745123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91343" y="1745123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192180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Land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9003965" y="1745123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8869" y="1745123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85430" y="1745123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8463" y="1745123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394A82-9183-BEDD-7DC3-FA46EDF6D13E}"/>
              </a:ext>
            </a:extLst>
          </p:cNvPr>
          <p:cNvSpPr txBox="1"/>
          <p:nvPr/>
        </p:nvSpPr>
        <p:spPr>
          <a:xfrm>
            <a:off x="8686800" y="7833351"/>
            <a:ext cx="700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gcamdata; FAOSTAT; GTAP Database; </a:t>
            </a:r>
            <a:r>
              <a:rPr lang="en-US" sz="1600" i="1" dirty="0">
                <a:hlinkClick r:id="rId2"/>
              </a:rPr>
              <a:t>Aguiar et al. (2019) </a:t>
            </a:r>
            <a:endParaRPr lang="en-US" sz="16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C263A3-4729-F707-5FC8-394C4B506CCD}"/>
              </a:ext>
            </a:extLst>
          </p:cNvPr>
          <p:cNvSpPr txBox="1"/>
          <p:nvPr/>
        </p:nvSpPr>
        <p:spPr>
          <a:xfrm>
            <a:off x="3635294" y="1547494"/>
            <a:ext cx="155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5AA6-10D6-B17D-4597-62CAE0AA3262}"/>
              </a:ext>
            </a:extLst>
          </p:cNvPr>
          <p:cNvSpPr txBox="1"/>
          <p:nvPr/>
        </p:nvSpPr>
        <p:spPr>
          <a:xfrm>
            <a:off x="5982145" y="1577584"/>
            <a:ext cx="30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Unmanaged 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52480-5AD2-890C-0D3A-31465D7DC3E1}"/>
              </a:ext>
            </a:extLst>
          </p:cNvPr>
          <p:cNvSpPr txBox="1"/>
          <p:nvPr/>
        </p:nvSpPr>
        <p:spPr>
          <a:xfrm>
            <a:off x="2355291" y="7395746"/>
            <a:ext cx="379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~$4.6 Trillion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Primary Ag output in 2014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4CA7A3-2E8E-6423-C0EE-A32B01FF3C48}"/>
              </a:ext>
            </a:extLst>
          </p:cNvPr>
          <p:cNvSpPr/>
          <p:nvPr/>
        </p:nvSpPr>
        <p:spPr>
          <a:xfrm>
            <a:off x="2771954" y="2293765"/>
            <a:ext cx="3115726" cy="5080429"/>
          </a:xfrm>
          <a:prstGeom prst="rect">
            <a:avLst/>
          </a:prstGeom>
          <a:solidFill>
            <a:srgbClr val="FCB368">
              <a:alpha val="20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34E65E-0841-AC12-7DD7-6A79DE33168B}"/>
              </a:ext>
            </a:extLst>
          </p:cNvPr>
          <p:cNvGrpSpPr/>
          <p:nvPr/>
        </p:nvGrpSpPr>
        <p:grpSpPr>
          <a:xfrm>
            <a:off x="871137" y="2502938"/>
            <a:ext cx="4010851" cy="4713836"/>
            <a:chOff x="871137" y="2502938"/>
            <a:chExt cx="4010851" cy="47138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FFBD1B-6E20-5B2D-3591-0652256BE533}"/>
                </a:ext>
              </a:extLst>
            </p:cNvPr>
            <p:cNvSpPr txBox="1"/>
            <p:nvPr/>
          </p:nvSpPr>
          <p:spPr>
            <a:xfrm>
              <a:off x="994755" y="3377758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205BBF-7B07-3463-E5CE-DC320FA611F9}"/>
                </a:ext>
              </a:extLst>
            </p:cNvPr>
            <p:cNvSpPr txBox="1"/>
            <p:nvPr/>
          </p:nvSpPr>
          <p:spPr>
            <a:xfrm>
              <a:off x="994755" y="4052797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Capital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ABA32A-E1A2-EB30-1664-618A9BCFBD86}"/>
                </a:ext>
              </a:extLst>
            </p:cNvPr>
            <p:cNvSpPr txBox="1"/>
            <p:nvPr/>
          </p:nvSpPr>
          <p:spPr>
            <a:xfrm>
              <a:off x="3310447" y="3382323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$1.4 </a:t>
              </a:r>
              <a:r>
                <a:rPr lang="en-US" sz="2400" dirty="0" err="1"/>
                <a:t>Tril</a:t>
              </a:r>
              <a:endParaRPr 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A74D38-4F25-1A5C-CF4E-7B7CDD84251A}"/>
                </a:ext>
              </a:extLst>
            </p:cNvPr>
            <p:cNvSpPr txBox="1"/>
            <p:nvPr/>
          </p:nvSpPr>
          <p:spPr>
            <a:xfrm>
              <a:off x="3310447" y="4050863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$0.6 </a:t>
              </a:r>
              <a:r>
                <a:rPr lang="en-US" sz="2400" dirty="0" err="1"/>
                <a:t>Tril</a:t>
              </a:r>
              <a:endParaRPr lang="en-US" sz="2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68321E-E5C0-5ACB-6CCE-750FF44DA880}"/>
                </a:ext>
              </a:extLst>
            </p:cNvPr>
            <p:cNvSpPr txBox="1"/>
            <p:nvPr/>
          </p:nvSpPr>
          <p:spPr>
            <a:xfrm>
              <a:off x="994755" y="4727836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Water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CF82E-92AB-CBED-543A-16F4CE624EC5}"/>
                </a:ext>
              </a:extLst>
            </p:cNvPr>
            <p:cNvSpPr txBox="1"/>
            <p:nvPr/>
          </p:nvSpPr>
          <p:spPr>
            <a:xfrm>
              <a:off x="994755" y="540287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Fertilizer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860FE-F6E6-23EB-DDF7-AA0CE4820A7B}"/>
                </a:ext>
              </a:extLst>
            </p:cNvPr>
            <p:cNvSpPr txBox="1"/>
            <p:nvPr/>
          </p:nvSpPr>
          <p:spPr>
            <a:xfrm>
              <a:off x="994755" y="607791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Others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E68FB6-40A5-92E7-B7FF-C73C7B51AD83}"/>
                </a:ext>
              </a:extLst>
            </p:cNvPr>
            <p:cNvSpPr txBox="1"/>
            <p:nvPr/>
          </p:nvSpPr>
          <p:spPr>
            <a:xfrm>
              <a:off x="3310447" y="5461540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$0.1 </a:t>
              </a:r>
              <a:r>
                <a:rPr lang="en-US" sz="2400" dirty="0" err="1"/>
                <a:t>Tril</a:t>
              </a:r>
              <a:endParaRPr lang="en-US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0730B3-381C-19E6-2944-2EF779930108}"/>
                </a:ext>
              </a:extLst>
            </p:cNvPr>
            <p:cNvSpPr txBox="1"/>
            <p:nvPr/>
          </p:nvSpPr>
          <p:spPr>
            <a:xfrm>
              <a:off x="3310447" y="607791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/>
                <a:t>$0.9 </a:t>
              </a:r>
              <a:r>
                <a:rPr lang="en-US" sz="2400" i="1" dirty="0" err="1"/>
                <a:t>Tril</a:t>
              </a:r>
              <a:endParaRPr lang="en-US" sz="2400" i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4D28B2-9830-2337-E5AB-211416B808A3}"/>
                </a:ext>
              </a:extLst>
            </p:cNvPr>
            <p:cNvSpPr txBox="1"/>
            <p:nvPr/>
          </p:nvSpPr>
          <p:spPr>
            <a:xfrm rot="16200000">
              <a:off x="324853" y="4266353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37E5AA-289F-1D6B-6B84-520C92017728}"/>
                </a:ext>
              </a:extLst>
            </p:cNvPr>
            <p:cNvSpPr txBox="1"/>
            <p:nvPr/>
          </p:nvSpPr>
          <p:spPr>
            <a:xfrm>
              <a:off x="994755" y="675295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800567-B0C2-5FB9-715E-E4EE1079F329}"/>
                </a:ext>
              </a:extLst>
            </p:cNvPr>
            <p:cNvSpPr txBox="1"/>
            <p:nvPr/>
          </p:nvSpPr>
          <p:spPr>
            <a:xfrm>
              <a:off x="3310447" y="6755109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/>
                <a:t>$1 </a:t>
              </a:r>
              <a:r>
                <a:rPr lang="en-US" sz="2400" i="1" dirty="0" err="1"/>
                <a:t>Tril</a:t>
              </a:r>
              <a:endParaRPr lang="en-US" sz="2400" i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8D183E-BD01-B2CF-A1F8-CA2A107DDFFE}"/>
                </a:ext>
              </a:extLst>
            </p:cNvPr>
            <p:cNvSpPr txBox="1"/>
            <p:nvPr/>
          </p:nvSpPr>
          <p:spPr>
            <a:xfrm>
              <a:off x="3327755" y="2502938"/>
              <a:ext cx="1554233" cy="461665"/>
            </a:xfrm>
            <a:prstGeom prst="rect">
              <a:avLst/>
            </a:prstGeom>
            <a:solidFill>
              <a:srgbClr val="FEF0E1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$0.6 </a:t>
              </a:r>
              <a:r>
                <a:rPr lang="en-US" sz="2400" dirty="0" err="1"/>
                <a:t>Tril</a:t>
              </a:r>
              <a:endParaRPr lang="en-US" sz="24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8847D2-0E20-4181-EA51-33B8488624CA}"/>
              </a:ext>
            </a:extLst>
          </p:cNvPr>
          <p:cNvSpPr txBox="1"/>
          <p:nvPr/>
        </p:nvSpPr>
        <p:spPr>
          <a:xfrm>
            <a:off x="9874447" y="1777747"/>
            <a:ext cx="4595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Rental profit of Ag land:</a:t>
            </a:r>
          </a:p>
          <a:p>
            <a:r>
              <a:rPr lang="en-US" sz="2400" dirty="0">
                <a:solidFill>
                  <a:srgbClr val="002060"/>
                </a:solidFill>
              </a:rPr>
              <a:t>~$0.6 Trillion</a:t>
            </a:r>
          </a:p>
          <a:p>
            <a:pPr marL="89154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13% of primary output</a:t>
            </a:r>
          </a:p>
          <a:p>
            <a:pPr marL="89154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&lt;1% of GDP ~($80 </a:t>
            </a:r>
            <a:r>
              <a:rPr lang="en-US" sz="2400" dirty="0" err="1">
                <a:solidFill>
                  <a:srgbClr val="002060"/>
                </a:solidFill>
              </a:rPr>
              <a:t>Tril</a:t>
            </a:r>
            <a:r>
              <a:rPr lang="en-US" sz="2400" dirty="0">
                <a:solidFill>
                  <a:srgbClr val="002060"/>
                </a:solidFill>
              </a:rPr>
              <a:t>.)</a:t>
            </a: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EA8732C-BEA0-2951-9BCC-5FC96C23AA63}"/>
              </a:ext>
            </a:extLst>
          </p:cNvPr>
          <p:cNvSpPr/>
          <p:nvPr/>
        </p:nvSpPr>
        <p:spPr>
          <a:xfrm>
            <a:off x="7685593" y="5621191"/>
            <a:ext cx="1261090" cy="52109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22A25-EBAF-39C8-3E23-9238BA6DC5B0}"/>
              </a:ext>
            </a:extLst>
          </p:cNvPr>
          <p:cNvSpPr/>
          <p:nvPr/>
        </p:nvSpPr>
        <p:spPr>
          <a:xfrm>
            <a:off x="9186796" y="5059881"/>
            <a:ext cx="2611254" cy="143538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Food (444+)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7770 Peta-Kcal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~2900 Kcal/ca/day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983303-133F-0C7D-9B3B-1C220296BEDE}"/>
              </a:ext>
            </a:extLst>
          </p:cNvPr>
          <p:cNvSpPr/>
          <p:nvPr/>
        </p:nvSpPr>
        <p:spPr>
          <a:xfrm>
            <a:off x="11858446" y="5055398"/>
            <a:ext cx="2611254" cy="1435387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Bio-Energy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1G 3.36 EJ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Residue biomass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22 EJ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B8C40-268E-679D-00A2-CE47ED5C8CEE}"/>
              </a:ext>
            </a:extLst>
          </p:cNvPr>
          <p:cNvSpPr txBox="1"/>
          <p:nvPr/>
        </p:nvSpPr>
        <p:spPr>
          <a:xfrm>
            <a:off x="7401534" y="6255065"/>
            <a:ext cx="167812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Agro</a:t>
            </a:r>
            <a:r>
              <a:rPr lang="en-US" dirty="0">
                <a:solidFill>
                  <a:srgbClr val="C00000"/>
                </a:solidFill>
              </a:rPr>
              <a:t>-Food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Processing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3-4x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9274A7-48BA-1BBC-732F-44B8C4D3B595}"/>
              </a:ext>
            </a:extLst>
          </p:cNvPr>
          <p:cNvSpPr/>
          <p:nvPr/>
        </p:nvSpPr>
        <p:spPr>
          <a:xfrm>
            <a:off x="9186796" y="6582695"/>
            <a:ext cx="2611254" cy="583187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Other use</a:t>
            </a:r>
          </a:p>
        </p:txBody>
      </p:sp>
    </p:spTree>
    <p:extLst>
      <p:ext uri="{BB962C8B-B14F-4D97-AF65-F5344CB8AC3E}">
        <p14:creationId xmlns:p14="http://schemas.microsoft.com/office/powerpoint/2010/main" val="11033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6" grpId="0"/>
      <p:bldP spid="5" grpId="0" animBg="1"/>
      <p:bldP spid="9" grpId="0" animBg="1"/>
      <p:bldP spid="12" grpId="0" animBg="1"/>
      <p:bldP spid="16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4CA7A3-2E8E-6423-C0EE-A32B01FF3C48}"/>
              </a:ext>
            </a:extLst>
          </p:cNvPr>
          <p:cNvSpPr/>
          <p:nvPr/>
        </p:nvSpPr>
        <p:spPr>
          <a:xfrm>
            <a:off x="2771954" y="2293765"/>
            <a:ext cx="3115726" cy="5080429"/>
          </a:xfrm>
          <a:prstGeom prst="rect">
            <a:avLst/>
          </a:prstGeom>
          <a:solidFill>
            <a:srgbClr val="FCB368">
              <a:alpha val="20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53974"/>
            <a:ext cx="10972800" cy="584473"/>
          </a:xfrm>
        </p:spPr>
        <p:txBody>
          <a:bodyPr/>
          <a:lstStyle/>
          <a:p>
            <a:r>
              <a:rPr lang="en-US" dirty="0"/>
              <a:t>IO table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153D1-5D7D-E696-8385-F5C73C0A8145}"/>
              </a:ext>
            </a:extLst>
          </p:cNvPr>
          <p:cNvGrpSpPr/>
          <p:nvPr/>
        </p:nvGrpSpPr>
        <p:grpSpPr>
          <a:xfrm>
            <a:off x="994755" y="2293765"/>
            <a:ext cx="8100650" cy="822960"/>
            <a:chOff x="994755" y="1745123"/>
            <a:chExt cx="8100650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85903" y="1745123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91343" y="1745123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192180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Land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9003965" y="1745123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8869" y="1745123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85430" y="1745123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8463" y="1745123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394A82-9183-BEDD-7DC3-FA46EDF6D13E}"/>
              </a:ext>
            </a:extLst>
          </p:cNvPr>
          <p:cNvSpPr txBox="1"/>
          <p:nvPr/>
        </p:nvSpPr>
        <p:spPr>
          <a:xfrm>
            <a:off x="8686800" y="7833351"/>
            <a:ext cx="700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gcamdata; FAOSTAT; GTAP Database; </a:t>
            </a:r>
            <a:r>
              <a:rPr lang="en-US" sz="1600" i="1" dirty="0">
                <a:hlinkClick r:id="rId2"/>
              </a:rPr>
              <a:t>Aguiar et al. (2019) </a:t>
            </a:r>
            <a:endParaRPr lang="en-US" sz="16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C263A3-4729-F707-5FC8-394C4B506CCD}"/>
              </a:ext>
            </a:extLst>
          </p:cNvPr>
          <p:cNvSpPr txBox="1"/>
          <p:nvPr/>
        </p:nvSpPr>
        <p:spPr>
          <a:xfrm>
            <a:off x="3635294" y="1547494"/>
            <a:ext cx="155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5AA6-10D6-B17D-4597-62CAE0AA3262}"/>
              </a:ext>
            </a:extLst>
          </p:cNvPr>
          <p:cNvSpPr txBox="1"/>
          <p:nvPr/>
        </p:nvSpPr>
        <p:spPr>
          <a:xfrm>
            <a:off x="5982145" y="1577584"/>
            <a:ext cx="30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Unmanaged Land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34E65E-0841-AC12-7DD7-6A79DE33168B}"/>
              </a:ext>
            </a:extLst>
          </p:cNvPr>
          <p:cNvGrpSpPr/>
          <p:nvPr/>
        </p:nvGrpSpPr>
        <p:grpSpPr>
          <a:xfrm>
            <a:off x="871137" y="3377758"/>
            <a:ext cx="1677851" cy="3836861"/>
            <a:chOff x="871137" y="3377758"/>
            <a:chExt cx="1677851" cy="38368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FFBD1B-6E20-5B2D-3591-0652256BE533}"/>
                </a:ext>
              </a:extLst>
            </p:cNvPr>
            <p:cNvSpPr txBox="1"/>
            <p:nvPr/>
          </p:nvSpPr>
          <p:spPr>
            <a:xfrm>
              <a:off x="994755" y="3377758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205BBF-7B07-3463-E5CE-DC320FA611F9}"/>
                </a:ext>
              </a:extLst>
            </p:cNvPr>
            <p:cNvSpPr txBox="1"/>
            <p:nvPr/>
          </p:nvSpPr>
          <p:spPr>
            <a:xfrm>
              <a:off x="994755" y="4052797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Capital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68321E-E5C0-5ACB-6CCE-750FF44DA880}"/>
                </a:ext>
              </a:extLst>
            </p:cNvPr>
            <p:cNvSpPr txBox="1"/>
            <p:nvPr/>
          </p:nvSpPr>
          <p:spPr>
            <a:xfrm>
              <a:off x="994755" y="4727836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Water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CF82E-92AB-CBED-543A-16F4CE624EC5}"/>
                </a:ext>
              </a:extLst>
            </p:cNvPr>
            <p:cNvSpPr txBox="1"/>
            <p:nvPr/>
          </p:nvSpPr>
          <p:spPr>
            <a:xfrm>
              <a:off x="994755" y="540287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Fertilizer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860FE-F6E6-23EB-DDF7-AA0CE4820A7B}"/>
                </a:ext>
              </a:extLst>
            </p:cNvPr>
            <p:cNvSpPr txBox="1"/>
            <p:nvPr/>
          </p:nvSpPr>
          <p:spPr>
            <a:xfrm>
              <a:off x="994755" y="607791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Others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4D28B2-9830-2337-E5AB-211416B808A3}"/>
                </a:ext>
              </a:extLst>
            </p:cNvPr>
            <p:cNvSpPr txBox="1"/>
            <p:nvPr/>
          </p:nvSpPr>
          <p:spPr>
            <a:xfrm rot="16200000">
              <a:off x="324853" y="4266353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37E5AA-289F-1D6B-6B84-520C92017728}"/>
                </a:ext>
              </a:extLst>
            </p:cNvPr>
            <p:cNvSpPr txBox="1"/>
            <p:nvPr/>
          </p:nvSpPr>
          <p:spPr>
            <a:xfrm>
              <a:off x="994755" y="675295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2FE427-A074-5B1D-BC80-C9706E03FE53}"/>
              </a:ext>
            </a:extLst>
          </p:cNvPr>
          <p:cNvGrpSpPr/>
          <p:nvPr/>
        </p:nvGrpSpPr>
        <p:grpSpPr>
          <a:xfrm>
            <a:off x="9557416" y="712694"/>
            <a:ext cx="4260432" cy="1434958"/>
            <a:chOff x="9557416" y="712694"/>
            <a:chExt cx="4260432" cy="14349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9AABD6-7407-0CFB-F221-1B309DB1F554}"/>
                </a:ext>
              </a:extLst>
            </p:cNvPr>
            <p:cNvGrpSpPr/>
            <p:nvPr/>
          </p:nvGrpSpPr>
          <p:grpSpPr>
            <a:xfrm>
              <a:off x="9557416" y="1324692"/>
              <a:ext cx="4260432" cy="822960"/>
              <a:chOff x="9557416" y="2294750"/>
              <a:chExt cx="4260432" cy="8229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983303-133F-0C7D-9B3B-1C220296BEDE}"/>
                  </a:ext>
                </a:extLst>
              </p:cNvPr>
              <p:cNvSpPr/>
              <p:nvPr/>
            </p:nvSpPr>
            <p:spPr>
              <a:xfrm>
                <a:off x="10617449" y="2294750"/>
                <a:ext cx="1005840" cy="822960"/>
              </a:xfrm>
              <a:prstGeom prst="rect">
                <a:avLst/>
              </a:prstGeom>
              <a:solidFill>
                <a:srgbClr val="92D05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Bio-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Energy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9274A7-48BA-1BBC-732F-44B8C4D3B595}"/>
                  </a:ext>
                </a:extLst>
              </p:cNvPr>
              <p:cNvSpPr/>
              <p:nvPr/>
            </p:nvSpPr>
            <p:spPr>
              <a:xfrm>
                <a:off x="11684798" y="2294750"/>
                <a:ext cx="1005840" cy="82296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Other use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EBE391-D5FF-C657-1282-00421994263A}"/>
                  </a:ext>
                </a:extLst>
              </p:cNvPr>
              <p:cNvSpPr/>
              <p:nvPr/>
            </p:nvSpPr>
            <p:spPr>
              <a:xfrm>
                <a:off x="9557416" y="2294750"/>
                <a:ext cx="1005840" cy="822960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Food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DC765C-BD6E-683F-B883-761B0AC50EEC}"/>
                  </a:ext>
                </a:extLst>
              </p:cNvPr>
              <p:cNvSpPr/>
              <p:nvPr/>
            </p:nvSpPr>
            <p:spPr>
              <a:xfrm>
                <a:off x="12812008" y="2294750"/>
                <a:ext cx="1005840" cy="82296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Net trade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3C135E-87DE-3676-A66C-1C5B863D3A00}"/>
                </a:ext>
              </a:extLst>
            </p:cNvPr>
            <p:cNvSpPr txBox="1"/>
            <p:nvPr/>
          </p:nvSpPr>
          <p:spPr>
            <a:xfrm>
              <a:off x="10187928" y="712694"/>
              <a:ext cx="301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Utilization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DF75FC-F890-E4FD-F80A-1720C80C6BB6}"/>
              </a:ext>
            </a:extLst>
          </p:cNvPr>
          <p:cNvSpPr txBox="1"/>
          <p:nvPr/>
        </p:nvSpPr>
        <p:spPr>
          <a:xfrm>
            <a:off x="2778869" y="7500967"/>
            <a:ext cx="30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18DE93-78CB-F56A-9F10-C0E1205C870F}"/>
              </a:ext>
            </a:extLst>
          </p:cNvPr>
          <p:cNvSpPr/>
          <p:nvPr/>
        </p:nvSpPr>
        <p:spPr>
          <a:xfrm rot="5400000">
            <a:off x="7976678" y="1450216"/>
            <a:ext cx="726215" cy="11113925"/>
          </a:xfrm>
          <a:prstGeom prst="rect">
            <a:avLst/>
          </a:prstGeom>
          <a:solidFill>
            <a:srgbClr val="FCB368">
              <a:alpha val="20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4CA7A3-2E8E-6423-C0EE-A32B01FF3C48}"/>
              </a:ext>
            </a:extLst>
          </p:cNvPr>
          <p:cNvSpPr/>
          <p:nvPr/>
        </p:nvSpPr>
        <p:spPr>
          <a:xfrm>
            <a:off x="2771954" y="2293765"/>
            <a:ext cx="3115726" cy="5080429"/>
          </a:xfrm>
          <a:prstGeom prst="rect">
            <a:avLst/>
          </a:prstGeom>
          <a:solidFill>
            <a:srgbClr val="FCB368">
              <a:alpha val="20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153974"/>
            <a:ext cx="10972800" cy="501025"/>
          </a:xfrm>
        </p:spPr>
        <p:txBody>
          <a:bodyPr/>
          <a:lstStyle/>
          <a:p>
            <a:r>
              <a:rPr lang="en-US" dirty="0"/>
              <a:t>IAM AgLU Modeling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153D1-5D7D-E696-8385-F5C73C0A8145}"/>
              </a:ext>
            </a:extLst>
          </p:cNvPr>
          <p:cNvGrpSpPr/>
          <p:nvPr/>
        </p:nvGrpSpPr>
        <p:grpSpPr>
          <a:xfrm>
            <a:off x="994755" y="2293765"/>
            <a:ext cx="8100650" cy="822960"/>
            <a:chOff x="994755" y="1745123"/>
            <a:chExt cx="8100650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85903" y="1745123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91343" y="1745123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192180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Land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9003965" y="1745123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8869" y="1745123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85430" y="1745123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8463" y="1745123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394A82-9183-BEDD-7DC3-FA46EDF6D13E}"/>
              </a:ext>
            </a:extLst>
          </p:cNvPr>
          <p:cNvSpPr txBox="1"/>
          <p:nvPr/>
        </p:nvSpPr>
        <p:spPr>
          <a:xfrm>
            <a:off x="8686800" y="7833351"/>
            <a:ext cx="7004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gcamdata; FAOSTAT; GTAP Database; </a:t>
            </a:r>
            <a:r>
              <a:rPr lang="en-US" sz="1600" i="1" dirty="0">
                <a:hlinkClick r:id="rId2"/>
              </a:rPr>
              <a:t>Aguiar et al. (2019) </a:t>
            </a:r>
            <a:endParaRPr lang="en-US" sz="16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C263A3-4729-F707-5FC8-394C4B506CCD}"/>
              </a:ext>
            </a:extLst>
          </p:cNvPr>
          <p:cNvSpPr txBox="1"/>
          <p:nvPr/>
        </p:nvSpPr>
        <p:spPr>
          <a:xfrm>
            <a:off x="3635294" y="1547494"/>
            <a:ext cx="155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65AA6-10D6-B17D-4597-62CAE0AA3262}"/>
              </a:ext>
            </a:extLst>
          </p:cNvPr>
          <p:cNvSpPr txBox="1"/>
          <p:nvPr/>
        </p:nvSpPr>
        <p:spPr>
          <a:xfrm>
            <a:off x="5982145" y="1577584"/>
            <a:ext cx="30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Unmanaged Land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34E65E-0841-AC12-7DD7-6A79DE33168B}"/>
              </a:ext>
            </a:extLst>
          </p:cNvPr>
          <p:cNvGrpSpPr/>
          <p:nvPr/>
        </p:nvGrpSpPr>
        <p:grpSpPr>
          <a:xfrm>
            <a:off x="871137" y="3377758"/>
            <a:ext cx="1677851" cy="3836861"/>
            <a:chOff x="871137" y="3377758"/>
            <a:chExt cx="1677851" cy="38368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FFBD1B-6E20-5B2D-3591-0652256BE533}"/>
                </a:ext>
              </a:extLst>
            </p:cNvPr>
            <p:cNvSpPr txBox="1"/>
            <p:nvPr/>
          </p:nvSpPr>
          <p:spPr>
            <a:xfrm>
              <a:off x="994755" y="3377758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Labor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205BBF-7B07-3463-E5CE-DC320FA611F9}"/>
                </a:ext>
              </a:extLst>
            </p:cNvPr>
            <p:cNvSpPr txBox="1"/>
            <p:nvPr/>
          </p:nvSpPr>
          <p:spPr>
            <a:xfrm>
              <a:off x="994755" y="4052797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Capital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68321E-E5C0-5ACB-6CCE-750FF44DA880}"/>
                </a:ext>
              </a:extLst>
            </p:cNvPr>
            <p:cNvSpPr txBox="1"/>
            <p:nvPr/>
          </p:nvSpPr>
          <p:spPr>
            <a:xfrm>
              <a:off x="994755" y="4727836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Water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4CF82E-92AB-CBED-543A-16F4CE624EC5}"/>
                </a:ext>
              </a:extLst>
            </p:cNvPr>
            <p:cNvSpPr txBox="1"/>
            <p:nvPr/>
          </p:nvSpPr>
          <p:spPr>
            <a:xfrm>
              <a:off x="994755" y="540287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Fertilizer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A860FE-F6E6-23EB-DDF7-AA0CE4820A7B}"/>
                </a:ext>
              </a:extLst>
            </p:cNvPr>
            <p:cNvSpPr txBox="1"/>
            <p:nvPr/>
          </p:nvSpPr>
          <p:spPr>
            <a:xfrm>
              <a:off x="994755" y="607791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Others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4D28B2-9830-2337-E5AB-211416B808A3}"/>
                </a:ext>
              </a:extLst>
            </p:cNvPr>
            <p:cNvSpPr txBox="1"/>
            <p:nvPr/>
          </p:nvSpPr>
          <p:spPr>
            <a:xfrm rot="16200000">
              <a:off x="324853" y="4266353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Inputs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37E5AA-289F-1D6B-6B84-520C92017728}"/>
                </a:ext>
              </a:extLst>
            </p:cNvPr>
            <p:cNvSpPr txBox="1"/>
            <p:nvPr/>
          </p:nvSpPr>
          <p:spPr>
            <a:xfrm>
              <a:off x="994755" y="6752954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Ag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22FE427-A074-5B1D-BC80-C9706E03FE53}"/>
              </a:ext>
            </a:extLst>
          </p:cNvPr>
          <p:cNvGrpSpPr/>
          <p:nvPr/>
        </p:nvGrpSpPr>
        <p:grpSpPr>
          <a:xfrm>
            <a:off x="9557416" y="712694"/>
            <a:ext cx="4260432" cy="1434958"/>
            <a:chOff x="9557416" y="712694"/>
            <a:chExt cx="4260432" cy="14349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A9AABD6-7407-0CFB-F221-1B309DB1F554}"/>
                </a:ext>
              </a:extLst>
            </p:cNvPr>
            <p:cNvGrpSpPr/>
            <p:nvPr/>
          </p:nvGrpSpPr>
          <p:grpSpPr>
            <a:xfrm>
              <a:off x="9557416" y="1324692"/>
              <a:ext cx="4260432" cy="822960"/>
              <a:chOff x="9557416" y="2294750"/>
              <a:chExt cx="4260432" cy="8229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983303-133F-0C7D-9B3B-1C220296BEDE}"/>
                  </a:ext>
                </a:extLst>
              </p:cNvPr>
              <p:cNvSpPr/>
              <p:nvPr/>
            </p:nvSpPr>
            <p:spPr>
              <a:xfrm>
                <a:off x="10617449" y="2294750"/>
                <a:ext cx="1005840" cy="822960"/>
              </a:xfrm>
              <a:prstGeom prst="rect">
                <a:avLst/>
              </a:prstGeom>
              <a:solidFill>
                <a:srgbClr val="92D05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Bio-</a:t>
                </a: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Energy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09274A7-48BA-1BBC-732F-44B8C4D3B595}"/>
                  </a:ext>
                </a:extLst>
              </p:cNvPr>
              <p:cNvSpPr/>
              <p:nvPr/>
            </p:nvSpPr>
            <p:spPr>
              <a:xfrm>
                <a:off x="11684798" y="2294750"/>
                <a:ext cx="1005840" cy="822960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Other use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EBE391-D5FF-C657-1282-00421994263A}"/>
                  </a:ext>
                </a:extLst>
              </p:cNvPr>
              <p:cNvSpPr/>
              <p:nvPr/>
            </p:nvSpPr>
            <p:spPr>
              <a:xfrm>
                <a:off x="9557416" y="2294750"/>
                <a:ext cx="1005840" cy="822960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Food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8DC765C-BD6E-683F-B883-761B0AC50EEC}"/>
                  </a:ext>
                </a:extLst>
              </p:cNvPr>
              <p:cNvSpPr/>
              <p:nvPr/>
            </p:nvSpPr>
            <p:spPr>
              <a:xfrm>
                <a:off x="12812008" y="2294750"/>
                <a:ext cx="1005840" cy="82296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Net trade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3C135E-87DE-3676-A66C-1C5B863D3A00}"/>
                </a:ext>
              </a:extLst>
            </p:cNvPr>
            <p:cNvSpPr txBox="1"/>
            <p:nvPr/>
          </p:nvSpPr>
          <p:spPr>
            <a:xfrm>
              <a:off x="10187928" y="712694"/>
              <a:ext cx="3018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Utilization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2DF75FC-F890-E4FD-F80A-1720C80C6BB6}"/>
              </a:ext>
            </a:extLst>
          </p:cNvPr>
          <p:cNvSpPr txBox="1"/>
          <p:nvPr/>
        </p:nvSpPr>
        <p:spPr>
          <a:xfrm>
            <a:off x="2778869" y="7500967"/>
            <a:ext cx="30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Supply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18DE93-78CB-F56A-9F10-C0E1205C870F}"/>
              </a:ext>
            </a:extLst>
          </p:cNvPr>
          <p:cNvSpPr/>
          <p:nvPr/>
        </p:nvSpPr>
        <p:spPr>
          <a:xfrm rot="5400000">
            <a:off x="7976678" y="1450216"/>
            <a:ext cx="726215" cy="11113925"/>
          </a:xfrm>
          <a:prstGeom prst="rect">
            <a:avLst/>
          </a:prstGeom>
          <a:solidFill>
            <a:srgbClr val="FCB368">
              <a:alpha val="20000"/>
            </a:srgb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0F3E1-9BEC-149D-5982-BA8F85850AEC}"/>
              </a:ext>
            </a:extLst>
          </p:cNvPr>
          <p:cNvSpPr txBox="1"/>
          <p:nvPr/>
        </p:nvSpPr>
        <p:spPr>
          <a:xfrm>
            <a:off x="12479523" y="6214973"/>
            <a:ext cx="2150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Gravity-based (Armington)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trade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891B8-9D03-5DBD-BA53-286BA7DE92B6}"/>
              </a:ext>
            </a:extLst>
          </p:cNvPr>
          <p:cNvSpPr txBox="1"/>
          <p:nvPr/>
        </p:nvSpPr>
        <p:spPr>
          <a:xfrm>
            <a:off x="8360318" y="5838569"/>
            <a:ext cx="3324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Staple vs. </a:t>
            </a:r>
          </a:p>
          <a:p>
            <a:pPr algn="ctr"/>
            <a:r>
              <a:rPr lang="en-US" sz="2400" dirty="0">
                <a:solidFill>
                  <a:srgbClr val="FFC000"/>
                </a:solidFill>
              </a:rPr>
              <a:t>Non-staple &amp; </a:t>
            </a:r>
          </a:p>
          <a:p>
            <a:pPr algn="ctr"/>
            <a:r>
              <a:rPr lang="en-US" sz="2400" dirty="0">
                <a:solidFill>
                  <a:srgbClr val="FFC000"/>
                </a:solidFill>
              </a:rPr>
              <a:t>other substitution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D19667-9B65-0A6D-3AE1-C73C53FAF09F}"/>
              </a:ext>
            </a:extLst>
          </p:cNvPr>
          <p:cNvSpPr txBox="1"/>
          <p:nvPr/>
        </p:nvSpPr>
        <p:spPr>
          <a:xfrm>
            <a:off x="9532936" y="6958695"/>
            <a:ext cx="332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Energy 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substitution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547FC24-689E-2EF5-CD5A-E816EE1207C1}"/>
              </a:ext>
            </a:extLst>
          </p:cNvPr>
          <p:cNvGrpSpPr/>
          <p:nvPr/>
        </p:nvGrpSpPr>
        <p:grpSpPr>
          <a:xfrm>
            <a:off x="4412411" y="752449"/>
            <a:ext cx="3078813" cy="825135"/>
            <a:chOff x="4412411" y="752449"/>
            <a:chExt cx="3078813" cy="82513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2187997-01D8-6A2C-FB34-1FC572CC1E6E}"/>
                </a:ext>
              </a:extLst>
            </p:cNvPr>
            <p:cNvCxnSpPr>
              <a:cxnSpLocks/>
              <a:stCxn id="27" idx="2"/>
              <a:endCxn id="40" idx="0"/>
            </p:cNvCxnSpPr>
            <p:nvPr/>
          </p:nvCxnSpPr>
          <p:spPr>
            <a:xfrm flipH="1">
              <a:off x="4412411" y="1214114"/>
              <a:ext cx="1583080" cy="33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FD614C-B902-5E6B-57F3-59B3BCF24101}"/>
                </a:ext>
              </a:extLst>
            </p:cNvPr>
            <p:cNvCxnSpPr>
              <a:cxnSpLocks/>
              <a:stCxn id="27" idx="2"/>
              <a:endCxn id="10" idx="0"/>
            </p:cNvCxnSpPr>
            <p:nvPr/>
          </p:nvCxnSpPr>
          <p:spPr>
            <a:xfrm>
              <a:off x="5995491" y="1214114"/>
              <a:ext cx="1495733" cy="3634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316424-9E05-EF61-C938-2987CE90FAB9}"/>
                </a:ext>
              </a:extLst>
            </p:cNvPr>
            <p:cNvSpPr txBox="1"/>
            <p:nvPr/>
          </p:nvSpPr>
          <p:spPr>
            <a:xfrm>
              <a:off x="4826856" y="752449"/>
              <a:ext cx="2337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Land allocation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F8DE935-764E-4048-8C26-58C32068C7B7}"/>
              </a:ext>
            </a:extLst>
          </p:cNvPr>
          <p:cNvSpPr txBox="1"/>
          <p:nvPr/>
        </p:nvSpPr>
        <p:spPr>
          <a:xfrm>
            <a:off x="2882498" y="6574931"/>
            <a:ext cx="2810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Technology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25043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F27AE-4943-403C-A087-D8F66F1C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D1385-42A2-4C20-BE30-FCA1A314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77" y="293019"/>
            <a:ext cx="11612880" cy="78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8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A221A06-D5F1-CE65-DEE6-181DC3B4B635}"/>
              </a:ext>
            </a:extLst>
          </p:cNvPr>
          <p:cNvGrpSpPr/>
          <p:nvPr/>
        </p:nvGrpSpPr>
        <p:grpSpPr>
          <a:xfrm>
            <a:off x="1117676" y="1787907"/>
            <a:ext cx="5399237" cy="5411179"/>
            <a:chOff x="1001563" y="1787907"/>
            <a:chExt cx="5399237" cy="54111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462C4B-264C-AD6C-EAB0-A42D82486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892" b="47812"/>
            <a:stretch/>
          </p:blipFill>
          <p:spPr>
            <a:xfrm>
              <a:off x="1001563" y="1787907"/>
              <a:ext cx="5399237" cy="5411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328B01-24B0-062F-1899-481CBDB1B702}"/>
                </a:ext>
              </a:extLst>
            </p:cNvPr>
            <p:cNvSpPr/>
            <p:nvPr/>
          </p:nvSpPr>
          <p:spPr>
            <a:xfrm>
              <a:off x="2708365" y="2911929"/>
              <a:ext cx="2538549" cy="1202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09CBC-784D-1289-2F55-D8EDD4E1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BA171-FA28-BB0F-41E6-38FE4331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18872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Drivers to higher agricultural output</a:t>
            </a:r>
            <a:br>
              <a:rPr lang="en-US" dirty="0"/>
            </a:br>
            <a:r>
              <a:rPr lang="en-US" dirty="0"/>
              <a:t>Extensification vs. intensification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58940-64AF-F876-7D14-554885EB3175}"/>
              </a:ext>
            </a:extLst>
          </p:cNvPr>
          <p:cNvSpPr txBox="1"/>
          <p:nvPr/>
        </p:nvSpPr>
        <p:spPr>
          <a:xfrm>
            <a:off x="10778591" y="7849150"/>
            <a:ext cx="351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hlinkClick r:id="rId3"/>
              </a:rPr>
              <a:t>FAOSTAT</a:t>
            </a:r>
            <a:r>
              <a:rPr lang="en-US" sz="1800" i="1" dirty="0"/>
              <a:t>; </a:t>
            </a:r>
            <a:r>
              <a:rPr lang="en-US" sz="1800" i="1" dirty="0">
                <a:hlinkClick r:id="rId4"/>
              </a:rPr>
              <a:t>Zhu et al. (2022 </a:t>
            </a:r>
            <a:r>
              <a:rPr lang="en-US" sz="1800" i="1" dirty="0" err="1">
                <a:hlinkClick r:id="rId4"/>
              </a:rPr>
              <a:t>ncc</a:t>
            </a:r>
            <a:r>
              <a:rPr lang="en-US" sz="1800" i="1" dirty="0">
                <a:hlinkClick r:id="rId4"/>
              </a:rPr>
              <a:t>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E20D6-121A-71DC-3200-A27B458CD4EC}"/>
              </a:ext>
            </a:extLst>
          </p:cNvPr>
          <p:cNvSpPr txBox="1"/>
          <p:nvPr/>
        </p:nvSpPr>
        <p:spPr>
          <a:xfrm>
            <a:off x="6212407" y="5450172"/>
            <a:ext cx="3276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37A2"/>
                </a:solidFill>
              </a:rPr>
              <a:t>+11%   cropland cover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BE390-9201-8A82-26E5-48FB9332385F}"/>
              </a:ext>
            </a:extLst>
          </p:cNvPr>
          <p:cNvSpPr txBox="1"/>
          <p:nvPr/>
        </p:nvSpPr>
        <p:spPr>
          <a:xfrm>
            <a:off x="6212407" y="3758361"/>
            <a:ext cx="420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+125% caloric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17F15-6168-D979-AC1B-BF373E0F576C}"/>
              </a:ext>
            </a:extLst>
          </p:cNvPr>
          <p:cNvSpPr txBox="1"/>
          <p:nvPr/>
        </p:nvSpPr>
        <p:spPr>
          <a:xfrm>
            <a:off x="6212407" y="4474530"/>
            <a:ext cx="765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+73%   crop yield (production per harvested area)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E39A76-C9A5-B66D-8D56-0EE6AF6B4AC7}"/>
              </a:ext>
            </a:extLst>
          </p:cNvPr>
          <p:cNvSpPr txBox="1"/>
          <p:nvPr/>
        </p:nvSpPr>
        <p:spPr>
          <a:xfrm>
            <a:off x="6212407" y="5016791"/>
            <a:ext cx="8078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CB368"/>
                </a:solidFill>
              </a:rPr>
              <a:t>+18%   cropping frequency (harvested area per cropland)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F37B1-AC65-5B8A-A4D5-8B689B3F330C}"/>
              </a:ext>
            </a:extLst>
          </p:cNvPr>
          <p:cNvSpPr txBox="1"/>
          <p:nvPr/>
        </p:nvSpPr>
        <p:spPr>
          <a:xfrm>
            <a:off x="6212406" y="2704581"/>
            <a:ext cx="420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+70%   population</a:t>
            </a:r>
          </a:p>
          <a:p>
            <a:r>
              <a:rPr lang="en-US" sz="2400" dirty="0">
                <a:solidFill>
                  <a:schemeClr val="tx2"/>
                </a:solidFill>
              </a:rPr>
              <a:t>+340% GDP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E727EB-EF98-719E-F138-1C1D6BDCD7F2}"/>
              </a:ext>
            </a:extLst>
          </p:cNvPr>
          <p:cNvSpPr txBox="1"/>
          <p:nvPr/>
        </p:nvSpPr>
        <p:spPr>
          <a:xfrm>
            <a:off x="7315200" y="5940352"/>
            <a:ext cx="3276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6637A2"/>
                </a:solidFill>
              </a:rPr>
              <a:t>Ag production and land are decoupling </a:t>
            </a:r>
          </a:p>
        </p:txBody>
      </p:sp>
    </p:spTree>
    <p:extLst>
      <p:ext uri="{BB962C8B-B14F-4D97-AF65-F5344CB8AC3E}">
        <p14:creationId xmlns:p14="http://schemas.microsoft.com/office/powerpoint/2010/main" val="51116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17B1B-350A-76DC-3885-6A0565DC7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595984-7D47-044A-9DEF-5B2B6B2F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impacts on cropping frequency (CF)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1B996-D179-ECCB-40FF-8AFABFD8DCA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399720" y="5268976"/>
            <a:ext cx="5890814" cy="2274824"/>
          </a:xfrm>
        </p:spPr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+mj-lt"/>
              </a:rPr>
              <a:t>+1 °C warming leads to </a:t>
            </a:r>
          </a:p>
          <a:p>
            <a:pPr lvl="1"/>
            <a:r>
              <a:rPr lang="en-US" b="0" i="0" dirty="0">
                <a:solidFill>
                  <a:srgbClr val="0F1419"/>
                </a:solidFill>
                <a:effectLst/>
                <a:latin typeface="+mj-lt"/>
              </a:rPr>
              <a:t>-3.6% in </a:t>
            </a:r>
            <a:r>
              <a:rPr lang="en-US" sz="2400" dirty="0">
                <a:solidFill>
                  <a:schemeClr val="tx2"/>
                </a:solidFill>
              </a:rPr>
              <a:t>caloric</a:t>
            </a:r>
            <a:r>
              <a:rPr lang="en-US" b="0" i="0" dirty="0">
                <a:solidFill>
                  <a:srgbClr val="0F1419"/>
                </a:solidFill>
                <a:effectLst/>
                <a:latin typeface="+mj-lt"/>
              </a:rPr>
              <a:t> yield</a:t>
            </a:r>
          </a:p>
          <a:p>
            <a:pPr lvl="1"/>
            <a:r>
              <a:rPr lang="en-US" b="0" i="0" dirty="0">
                <a:solidFill>
                  <a:srgbClr val="0F1419"/>
                </a:solidFill>
                <a:effectLst/>
                <a:latin typeface="+mj-lt"/>
              </a:rPr>
              <a:t>-1.8% in harvest frequency</a:t>
            </a:r>
          </a:p>
          <a:p>
            <a:r>
              <a:rPr lang="en-US" dirty="0">
                <a:solidFill>
                  <a:srgbClr val="0F1419"/>
                </a:solidFill>
                <a:latin typeface="+mj-lt"/>
              </a:rPr>
              <a:t>The behavior may not be well identified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95C67-FC37-A3CC-FA02-E2D15201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353" y="2013556"/>
            <a:ext cx="6034474" cy="2855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4FCD6-B359-04F3-654F-DFE25A1E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256" y="1737199"/>
            <a:ext cx="5884485" cy="6035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66429-0205-662D-6AFC-25BAB6810358}"/>
              </a:ext>
            </a:extLst>
          </p:cNvPr>
          <p:cNvSpPr txBox="1"/>
          <p:nvPr/>
        </p:nvSpPr>
        <p:spPr>
          <a:xfrm>
            <a:off x="11802140" y="7849150"/>
            <a:ext cx="2488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hlinkClick r:id="rId4"/>
              </a:rPr>
              <a:t>Zhu et al. (2022 </a:t>
            </a:r>
            <a:r>
              <a:rPr lang="en-US" sz="1800" i="1" dirty="0" err="1">
                <a:hlinkClick r:id="rId4"/>
              </a:rPr>
              <a:t>ncc</a:t>
            </a:r>
            <a:r>
              <a:rPr lang="en-US" sz="1800" i="1" dirty="0">
                <a:hlinkClick r:id="rId4"/>
              </a:rPr>
              <a:t>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DDD91-AE54-AA18-AB0A-872E08C992C9}"/>
              </a:ext>
            </a:extLst>
          </p:cNvPr>
          <p:cNvSpPr txBox="1"/>
          <p:nvPr/>
        </p:nvSpPr>
        <p:spPr>
          <a:xfrm>
            <a:off x="5827219" y="4868866"/>
            <a:ext cx="1848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caloric yield</a:t>
            </a:r>
          </a:p>
        </p:txBody>
      </p:sp>
    </p:spTree>
    <p:extLst>
      <p:ext uri="{BB962C8B-B14F-4D97-AF65-F5344CB8AC3E}">
        <p14:creationId xmlns:p14="http://schemas.microsoft.com/office/powerpoint/2010/main" val="321288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09CBC-784D-1289-2F55-D8EDD4E1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BA171-FA28-BB0F-41E6-38FE4331B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188720"/>
          </a:xfrm>
        </p:spPr>
        <p:txBody>
          <a:bodyPr/>
          <a:lstStyle/>
          <a:p>
            <a:r>
              <a:rPr lang="en-US" dirty="0"/>
              <a:t>Regional heterogeneity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58940-64AF-F876-7D14-554885EB3175}"/>
              </a:ext>
            </a:extLst>
          </p:cNvPr>
          <p:cNvSpPr txBox="1"/>
          <p:nvPr/>
        </p:nvSpPr>
        <p:spPr>
          <a:xfrm>
            <a:off x="10778591" y="7849150"/>
            <a:ext cx="351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hlinkClick r:id="rId2"/>
              </a:rPr>
              <a:t>FAOSTAT</a:t>
            </a:r>
            <a:r>
              <a:rPr lang="en-US" sz="1800" i="1" dirty="0"/>
              <a:t>; </a:t>
            </a:r>
            <a:r>
              <a:rPr lang="en-US" sz="1800" i="1" dirty="0">
                <a:hlinkClick r:id="rId3"/>
              </a:rPr>
              <a:t>Zhu et al. (2022 </a:t>
            </a:r>
            <a:r>
              <a:rPr lang="en-US" sz="1800" i="1" dirty="0" err="1">
                <a:hlinkClick r:id="rId3"/>
              </a:rPr>
              <a:t>ncc</a:t>
            </a:r>
            <a:r>
              <a:rPr lang="en-US" sz="1800" i="1" dirty="0">
                <a:hlinkClick r:id="rId3"/>
              </a:rPr>
              <a:t>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14382-5596-4446-D899-F27A2D0E9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584" y="1536403"/>
            <a:ext cx="11460117" cy="61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04576-B471-91A0-1923-5547CA3A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68510B-EF09-4CF7-B0E7-E66C5260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of the yield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E3CD-A544-F34D-19B9-FD7035EB321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398442" y="2218414"/>
            <a:ext cx="4774758" cy="5325386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Total factor productivity (TFP)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j-lt"/>
              </a:rPr>
              <a:t>Partial FPs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j-lt"/>
              </a:rPr>
              <a:t>Technology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+mj-lt"/>
              </a:rPr>
              <a:t>Climate impacts</a:t>
            </a:r>
            <a:endParaRPr lang="en-US" dirty="0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BEFF50-40CC-021A-5642-1152E8E3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88" y="1954032"/>
            <a:ext cx="7115318" cy="569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7C066B-E006-C0F1-BDF8-370B42933569}"/>
              </a:ext>
            </a:extLst>
          </p:cNvPr>
          <p:cNvSpPr/>
          <p:nvPr/>
        </p:nvSpPr>
        <p:spPr>
          <a:xfrm>
            <a:off x="12030323" y="7958667"/>
            <a:ext cx="24171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USDA (2022)</a:t>
            </a:r>
            <a:endParaRPr lang="en-US" sz="1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3FBFB-2A5E-DEC7-FFAA-F2483EED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84AE30-F0CF-FAFE-7613-3BB1CD92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Yield gap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CF138-0B1E-AE02-D9CE-6460D758F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73267" y="2354564"/>
            <a:ext cx="4121151" cy="230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farmprogress.com/cdfm/Faress1/author/6/2013/7/customer_always_right_1_635097033987250186.jpg">
            <a:extLst>
              <a:ext uri="{FF2B5EF4-FFF2-40B4-BE49-F238E27FC236}">
                <a16:creationId xmlns:a16="http://schemas.microsoft.com/office/drawing/2014/main" id="{520ED35C-3B69-A5D2-012B-7404B677B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73267" y="5120664"/>
            <a:ext cx="4133851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2D5FE-2F64-B847-C532-2E04A0E8D649}"/>
              </a:ext>
            </a:extLst>
          </p:cNvPr>
          <p:cNvSpPr txBox="1"/>
          <p:nvPr/>
        </p:nvSpPr>
        <p:spPr>
          <a:xfrm>
            <a:off x="9049177" y="1605192"/>
            <a:ext cx="476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Corn plots in Africa vs. US Midwest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9FD0D2-3BAF-44DD-B340-4160FC215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2474" y="3374571"/>
            <a:ext cx="6832882" cy="301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5BB1FCB-3CB8-D5D3-A6E7-19E06157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2867" y="6650895"/>
            <a:ext cx="2284267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496F15-0A97-356F-4B23-A5340303F7B2}"/>
              </a:ext>
            </a:extLst>
          </p:cNvPr>
          <p:cNvSpPr txBox="1">
            <a:spLocks/>
          </p:cNvSpPr>
          <p:nvPr/>
        </p:nvSpPr>
        <p:spPr>
          <a:xfrm>
            <a:off x="1226676" y="1578705"/>
            <a:ext cx="4769329" cy="1017180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401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Corn yields across the world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09CBA-45AD-CE04-D2FD-489E66DF5203}"/>
              </a:ext>
            </a:extLst>
          </p:cNvPr>
          <p:cNvSpPr/>
          <p:nvPr/>
        </p:nvSpPr>
        <p:spPr>
          <a:xfrm>
            <a:off x="10891004" y="7925914"/>
            <a:ext cx="3556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Monfreda et al (2008) &amp; </a:t>
            </a:r>
            <a:r>
              <a:rPr lang="en-US" sz="1000" i="1" dirty="0" err="1"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Baldos</a:t>
            </a:r>
            <a:r>
              <a:rPr lang="en-US" sz="1000" i="1" dirty="0"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 (2015)</a:t>
            </a:r>
            <a:endParaRPr lang="en-US" sz="1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6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and how it is used now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1174820" y="7929050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2"/>
              </a:rPr>
              <a:t>Ritchie and Roser (2021)</a:t>
            </a:r>
            <a:r>
              <a:rPr lang="en-US" sz="1400" i="1" dirty="0"/>
              <a:t>; gcamdata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9C01ED-2BFD-7B12-E6AB-E85ACEC734AD}"/>
              </a:ext>
            </a:extLst>
          </p:cNvPr>
          <p:cNvSpPr/>
          <p:nvPr/>
        </p:nvSpPr>
        <p:spPr>
          <a:xfrm>
            <a:off x="5197451" y="1701208"/>
            <a:ext cx="594360" cy="82296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566928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E86B58-E816-6720-AE2C-E895353B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B7D6A0-0FD6-7408-FECB-236A66C1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Livestock feed conversion efficiency (US)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5785A-10B8-FED6-AD7C-647802EF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21" y="2710014"/>
            <a:ext cx="6717897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F784D3-ADA0-2CD7-55E7-049CEC92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218" y="2802300"/>
            <a:ext cx="6874651" cy="484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88AC3-7112-1110-CBF1-5BDFD7815B40}"/>
              </a:ext>
            </a:extLst>
          </p:cNvPr>
          <p:cNvSpPr txBox="1"/>
          <p:nvPr/>
        </p:nvSpPr>
        <p:spPr>
          <a:xfrm>
            <a:off x="1201666" y="2109383"/>
            <a:ext cx="440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Calorie conversion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33A4B-D800-1627-E2EC-0F30BAA1B80E}"/>
              </a:ext>
            </a:extLst>
          </p:cNvPr>
          <p:cNvSpPr txBox="1"/>
          <p:nvPr/>
        </p:nvSpPr>
        <p:spPr>
          <a:xfrm>
            <a:off x="7829043" y="2109382"/>
            <a:ext cx="440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Protein conversion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AB832-8D28-138F-E372-9B683FFE9898}"/>
              </a:ext>
            </a:extLst>
          </p:cNvPr>
          <p:cNvSpPr txBox="1"/>
          <p:nvPr/>
        </p:nvSpPr>
        <p:spPr>
          <a:xfrm>
            <a:off x="9526772" y="7907218"/>
            <a:ext cx="4985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hlinkClick r:id="rId4" action="ppaction://hlinkfile"/>
              </a:rPr>
              <a:t>Shepon</a:t>
            </a:r>
            <a:r>
              <a:rPr lang="en-US" sz="1400" i="1" dirty="0">
                <a:hlinkClick r:id="rId4" action="ppaction://hlinkfile"/>
              </a:rPr>
              <a:t> et al. (2016 ERL)</a:t>
            </a:r>
            <a:r>
              <a:rPr lang="en-US" sz="1400" i="1" dirty="0"/>
              <a:t>; </a:t>
            </a:r>
            <a:r>
              <a:rPr lang="en-US" sz="1400" i="1" dirty="0">
                <a:hlinkClick r:id="rId5"/>
              </a:rPr>
              <a:t>Zuidhof et al. (2014 Poultry Sci)</a:t>
            </a:r>
            <a:endParaRPr lang="en-US" sz="1400" i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521C402-4C5D-B953-B9B2-A33A676A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14" y="4377837"/>
            <a:ext cx="5492004" cy="317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C5085-BFF6-9668-320B-06A654DE44B3}"/>
              </a:ext>
            </a:extLst>
          </p:cNvPr>
          <p:cNvGrpSpPr/>
          <p:nvPr/>
        </p:nvGrpSpPr>
        <p:grpSpPr>
          <a:xfrm>
            <a:off x="9670486" y="2549330"/>
            <a:ext cx="4857656" cy="2746829"/>
            <a:chOff x="9670486" y="2549330"/>
            <a:chExt cx="4857656" cy="27468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AFB359-FD14-1B2E-49EC-91BB3FDF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" r="686"/>
            <a:stretch/>
          </p:blipFill>
          <p:spPr>
            <a:xfrm>
              <a:off x="9670486" y="2549330"/>
              <a:ext cx="4777033" cy="27077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ABF6FD-5E09-4A04-4431-37DB786D8BFD}"/>
                </a:ext>
              </a:extLst>
            </p:cNvPr>
            <p:cNvSpPr txBox="1"/>
            <p:nvPr/>
          </p:nvSpPr>
          <p:spPr>
            <a:xfrm>
              <a:off x="11266999" y="4896049"/>
              <a:ext cx="3261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FFC000"/>
                  </a:solidFill>
                </a:rPr>
                <a:t>Photo credit: Kelly Casper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1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20BF0-6039-4CA4-8719-CACBADC6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9D1866A-F04D-43C7-A745-E962F82A6513}"/>
              </a:ext>
            </a:extLst>
          </p:cNvPr>
          <p:cNvGrpSpPr/>
          <p:nvPr/>
        </p:nvGrpSpPr>
        <p:grpSpPr>
          <a:xfrm>
            <a:off x="1294798" y="1744234"/>
            <a:ext cx="12615911" cy="6030932"/>
            <a:chOff x="1399604" y="1967020"/>
            <a:chExt cx="12615911" cy="60309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9E96F5A-8949-4E24-AF0E-13EB2CC91D0E}"/>
                </a:ext>
              </a:extLst>
            </p:cNvPr>
            <p:cNvGrpSpPr/>
            <p:nvPr/>
          </p:nvGrpSpPr>
          <p:grpSpPr>
            <a:xfrm>
              <a:off x="1399604" y="1967020"/>
              <a:ext cx="12615911" cy="6030932"/>
              <a:chOff x="1383702" y="1052619"/>
              <a:chExt cx="12615911" cy="5433241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D0A5F4-0AF8-4D4C-8D32-1CCAF2FF44F6}"/>
                  </a:ext>
                </a:extLst>
              </p:cNvPr>
              <p:cNvSpPr/>
              <p:nvPr/>
            </p:nvSpPr>
            <p:spPr>
              <a:xfrm>
                <a:off x="11687961" y="1052619"/>
                <a:ext cx="2311652" cy="543323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B2F07EB-3DD3-4432-9F09-AE62AD681D0C}"/>
                  </a:ext>
                </a:extLst>
              </p:cNvPr>
              <p:cNvSpPr/>
              <p:nvPr/>
            </p:nvSpPr>
            <p:spPr>
              <a:xfrm>
                <a:off x="6261446" y="1052623"/>
                <a:ext cx="2762737" cy="543323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774F589-B23C-439A-A412-1A40A2FD15F1}"/>
                  </a:ext>
                </a:extLst>
              </p:cNvPr>
              <p:cNvSpPr/>
              <p:nvPr/>
            </p:nvSpPr>
            <p:spPr>
              <a:xfrm>
                <a:off x="9024183" y="1052621"/>
                <a:ext cx="2666502" cy="5433237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A337E81-662E-4FF3-8169-DCF1E7FE11F2}"/>
                  </a:ext>
                </a:extLst>
              </p:cNvPr>
              <p:cNvSpPr/>
              <p:nvPr/>
            </p:nvSpPr>
            <p:spPr>
              <a:xfrm>
                <a:off x="3758824" y="1052623"/>
                <a:ext cx="2502623" cy="5433237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7743975-4A86-43E2-8DFD-2EE9362512BF}"/>
                  </a:ext>
                </a:extLst>
              </p:cNvPr>
              <p:cNvSpPr/>
              <p:nvPr/>
            </p:nvSpPr>
            <p:spPr>
              <a:xfrm>
                <a:off x="1383702" y="1052622"/>
                <a:ext cx="2380569" cy="5433237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3F7EC9-5952-4EFC-A484-6F03B4BED496}"/>
                </a:ext>
              </a:extLst>
            </p:cNvPr>
            <p:cNvSpPr/>
            <p:nvPr/>
          </p:nvSpPr>
          <p:spPr>
            <a:xfrm>
              <a:off x="6688354" y="3504845"/>
              <a:ext cx="1828800" cy="1925089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Production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(Mt)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46C93-847D-4525-96AB-07A5E1D7FA82}"/>
                </a:ext>
              </a:extLst>
            </p:cNvPr>
            <p:cNvSpPr/>
            <p:nvPr/>
          </p:nvSpPr>
          <p:spPr>
            <a:xfrm>
              <a:off x="6688354" y="5425086"/>
              <a:ext cx="1828800" cy="1558722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Import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(Mt)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E9F3BD-6C00-440D-88B9-94B2717B0002}"/>
                </a:ext>
              </a:extLst>
            </p:cNvPr>
            <p:cNvSpPr txBox="1"/>
            <p:nvPr/>
          </p:nvSpPr>
          <p:spPr>
            <a:xfrm>
              <a:off x="6288304" y="2923495"/>
              <a:ext cx="26289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000" dirty="0"/>
                <a:t>Regional supply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9C8DD5-0360-485F-93B7-E24E9D3A141B}"/>
                </a:ext>
              </a:extLst>
            </p:cNvPr>
            <p:cNvSpPr/>
            <p:nvPr/>
          </p:nvSpPr>
          <p:spPr>
            <a:xfrm>
              <a:off x="9434978" y="4236366"/>
              <a:ext cx="1828800" cy="796983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Food (Mt)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B457C1-51FA-4F31-B282-03AD9888D84C}"/>
                </a:ext>
              </a:extLst>
            </p:cNvPr>
            <p:cNvSpPr/>
            <p:nvPr/>
          </p:nvSpPr>
          <p:spPr>
            <a:xfrm>
              <a:off x="9434978" y="3504846"/>
              <a:ext cx="1828800" cy="731520"/>
            </a:xfrm>
            <a:prstGeom prst="rect">
              <a:avLst/>
            </a:prstGeom>
            <a:solidFill>
              <a:srgbClr val="00B05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Use (Mt)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AA55C1-6A72-498D-A749-81418CCB1CC1}"/>
                </a:ext>
              </a:extLst>
            </p:cNvPr>
            <p:cNvSpPr/>
            <p:nvPr/>
          </p:nvSpPr>
          <p:spPr>
            <a:xfrm>
              <a:off x="9434978" y="6618048"/>
              <a:ext cx="1828800" cy="365760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Export (Mt)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A9D996-6A5C-4992-9C23-86A86223B5BE}"/>
                </a:ext>
              </a:extLst>
            </p:cNvPr>
            <p:cNvSpPr txBox="1"/>
            <p:nvPr/>
          </p:nvSpPr>
          <p:spPr>
            <a:xfrm>
              <a:off x="9034928" y="2922970"/>
              <a:ext cx="26289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000" dirty="0"/>
                <a:t>Regional utilization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0334F1-276A-44B0-81A9-F949B8643AB2}"/>
                </a:ext>
              </a:extLst>
            </p:cNvPr>
            <p:cNvSpPr/>
            <p:nvPr/>
          </p:nvSpPr>
          <p:spPr>
            <a:xfrm>
              <a:off x="9434978" y="5033350"/>
              <a:ext cx="1828800" cy="954135"/>
            </a:xfrm>
            <a:prstGeom prst="rect">
              <a:avLst/>
            </a:prstGeom>
            <a:solidFill>
              <a:srgbClr val="C00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Feed (Mt)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0886A2-51D5-4FFA-9082-F54C34F1B148}"/>
                </a:ext>
              </a:extLst>
            </p:cNvPr>
            <p:cNvSpPr/>
            <p:nvPr/>
          </p:nvSpPr>
          <p:spPr>
            <a:xfrm>
              <a:off x="9434978" y="5987485"/>
              <a:ext cx="1828800" cy="6305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Bioenergy (Mt)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E80F00-140C-4136-BEA5-5E4686FCFB33}"/>
                </a:ext>
              </a:extLst>
            </p:cNvPr>
            <p:cNvSpPr/>
            <p:nvPr/>
          </p:nvSpPr>
          <p:spPr>
            <a:xfrm>
              <a:off x="7293570" y="2042261"/>
              <a:ext cx="3482715" cy="678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Supply-Utilization-Balance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4EABA1-6437-4D09-A88B-3811996423A6}"/>
                </a:ext>
              </a:extLst>
            </p:cNvPr>
            <p:cNvSpPr txBox="1"/>
            <p:nvPr/>
          </p:nvSpPr>
          <p:spPr>
            <a:xfrm>
              <a:off x="1587360" y="2922970"/>
              <a:ext cx="2031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000" dirty="0"/>
                <a:t>Land Allocation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595D878-2F0C-42E8-8E0E-643FBE61CAC3}"/>
                </a:ext>
              </a:extLst>
            </p:cNvPr>
            <p:cNvSpPr/>
            <p:nvPr/>
          </p:nvSpPr>
          <p:spPr>
            <a:xfrm>
              <a:off x="1650812" y="4382155"/>
              <a:ext cx="1828800" cy="973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Pasture (Mha)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Managed or not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30D9CB-943C-40F9-AEBC-1D9F0E76B4FA}"/>
                </a:ext>
              </a:extLst>
            </p:cNvPr>
            <p:cNvSpPr/>
            <p:nvPr/>
          </p:nvSpPr>
          <p:spPr>
            <a:xfrm>
              <a:off x="1650812" y="3504845"/>
              <a:ext cx="1828800" cy="87730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Cropland (Mha)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562973-0814-411B-9642-E5BE0E34FE8F}"/>
                </a:ext>
              </a:extLst>
            </p:cNvPr>
            <p:cNvSpPr/>
            <p:nvPr/>
          </p:nvSpPr>
          <p:spPr>
            <a:xfrm>
              <a:off x="1650812" y="6618048"/>
              <a:ext cx="1828800" cy="365760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Others (Mha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55BDED-1351-4827-ACC2-8F101054BF2E}"/>
                </a:ext>
              </a:extLst>
            </p:cNvPr>
            <p:cNvSpPr/>
            <p:nvPr/>
          </p:nvSpPr>
          <p:spPr>
            <a:xfrm>
              <a:off x="1650812" y="5356025"/>
              <a:ext cx="1828800" cy="631460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Forest (Mha)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Managed or not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5775D6-F323-479C-92C4-5F0B2D8F02C5}"/>
                </a:ext>
              </a:extLst>
            </p:cNvPr>
            <p:cNvSpPr/>
            <p:nvPr/>
          </p:nvSpPr>
          <p:spPr>
            <a:xfrm>
              <a:off x="1650812" y="5987485"/>
              <a:ext cx="1828800" cy="6305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Grass and Shrub (Mha)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78F7B9-E16C-48F5-91C0-EDA7893230A7}"/>
                </a:ext>
              </a:extLst>
            </p:cNvPr>
            <p:cNvSpPr txBox="1"/>
            <p:nvPr/>
          </p:nvSpPr>
          <p:spPr>
            <a:xfrm>
              <a:off x="3809457" y="2923495"/>
              <a:ext cx="20316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000" dirty="0"/>
                <a:t>Ag Input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FAE783-C027-48BF-8BA6-035A0EF5FA89}"/>
                </a:ext>
              </a:extLst>
            </p:cNvPr>
            <p:cNvSpPr/>
            <p:nvPr/>
          </p:nvSpPr>
          <p:spPr>
            <a:xfrm>
              <a:off x="3910885" y="3500126"/>
              <a:ext cx="1828800" cy="73152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Area</a:t>
              </a:r>
              <a:r>
                <a:rPr lang="en-US" sz="1400" dirty="0">
                  <a:solidFill>
                    <a:schemeClr val="tx1"/>
                  </a:solidFill>
                </a:rPr>
                <a:t>: Wheat, Corn, Rice, Fodder, etc. (Mha)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D1DB625-D11B-4287-8E63-41A1838BCF6E}"/>
                </a:ext>
              </a:extLst>
            </p:cNvPr>
            <p:cNvCxnSpPr>
              <a:cxnSpLocks/>
              <a:stCxn id="23" idx="3"/>
              <a:endCxn id="8" idx="1"/>
            </p:cNvCxnSpPr>
            <p:nvPr/>
          </p:nvCxnSpPr>
          <p:spPr>
            <a:xfrm flipV="1">
              <a:off x="3479612" y="4467390"/>
              <a:ext cx="3208742" cy="40170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AE5DCAC-EE0C-4D48-B544-F226EB35732A}"/>
                </a:ext>
              </a:extLst>
            </p:cNvPr>
            <p:cNvCxnSpPr>
              <a:cxnSpLocks/>
              <a:stCxn id="29" idx="3"/>
              <a:endCxn id="8" idx="1"/>
            </p:cNvCxnSpPr>
            <p:nvPr/>
          </p:nvCxnSpPr>
          <p:spPr>
            <a:xfrm>
              <a:off x="5739685" y="3865886"/>
              <a:ext cx="948669" cy="601504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238CC3-1B03-478F-9371-91B0D25C9DEF}"/>
                </a:ext>
              </a:extLst>
            </p:cNvPr>
            <p:cNvSpPr/>
            <p:nvPr/>
          </p:nvSpPr>
          <p:spPr>
            <a:xfrm>
              <a:off x="8117250" y="5000649"/>
              <a:ext cx="1712958" cy="89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Feed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Conversion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Rate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A1D7028-8C2B-4A37-B4DA-51A76932EF13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 flipV="1">
              <a:off x="8517154" y="4467390"/>
              <a:ext cx="917824" cy="1043028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42D141-5E9D-401E-A7B8-8D3945CD2184}"/>
                </a:ext>
              </a:extLst>
            </p:cNvPr>
            <p:cNvCxnSpPr>
              <a:cxnSpLocks/>
              <a:stCxn id="14" idx="0"/>
              <a:endCxn id="20" idx="2"/>
            </p:cNvCxnSpPr>
            <p:nvPr/>
          </p:nvCxnSpPr>
          <p:spPr>
            <a:xfrm flipH="1" flipV="1">
              <a:off x="9034928" y="2720990"/>
              <a:ext cx="1314450" cy="20198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F976552-EDC3-4309-98D6-EAB6D9907083}"/>
                </a:ext>
              </a:extLst>
            </p:cNvPr>
            <p:cNvCxnSpPr>
              <a:cxnSpLocks/>
              <a:stCxn id="15" idx="0"/>
              <a:endCxn id="20" idx="2"/>
            </p:cNvCxnSpPr>
            <p:nvPr/>
          </p:nvCxnSpPr>
          <p:spPr>
            <a:xfrm flipV="1">
              <a:off x="7602754" y="2720990"/>
              <a:ext cx="1432174" cy="202505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DADB31-0B6C-4AEF-8F05-4B2FE1A4827F}"/>
                </a:ext>
              </a:extLst>
            </p:cNvPr>
            <p:cNvSpPr/>
            <p:nvPr/>
          </p:nvSpPr>
          <p:spPr>
            <a:xfrm>
              <a:off x="11990910" y="4236367"/>
              <a:ext cx="1828800" cy="796983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Food </a:t>
              </a:r>
              <a:r>
                <a:rPr lang="en-US" sz="1600" dirty="0">
                  <a:solidFill>
                    <a:schemeClr val="tx1"/>
                  </a:solidFill>
                </a:rPr>
                <a:t>(</a:t>
              </a:r>
              <a:r>
                <a:rPr lang="en-US" sz="1600" dirty="0" err="1">
                  <a:solidFill>
                    <a:schemeClr val="tx1"/>
                  </a:solidFill>
                </a:rPr>
                <a:t>Pcal</a:t>
              </a:r>
              <a:r>
                <a:rPr lang="en-US" sz="1600" dirty="0">
                  <a:solidFill>
                    <a:schemeClr val="tx1"/>
                  </a:solidFill>
                </a:rPr>
                <a:t>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CE6B6D-DB44-4A7C-BDA0-B0115E159D0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>
            <a:xfrm flipV="1">
              <a:off x="3479612" y="3865886"/>
              <a:ext cx="431273" cy="77614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E1C8AAC-4F3B-420A-81FE-BA873025558D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 flipV="1">
              <a:off x="3479612" y="4467390"/>
              <a:ext cx="3208742" cy="1204365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2C9496-F1D1-4442-81FF-1347F920E135}"/>
                </a:ext>
              </a:extLst>
            </p:cNvPr>
            <p:cNvSpPr/>
            <p:nvPr/>
          </p:nvSpPr>
          <p:spPr>
            <a:xfrm>
              <a:off x="5338962" y="3491846"/>
              <a:ext cx="1712958" cy="678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Crop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Yield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BBE756-0354-4E39-ACDE-B565E3085525}"/>
                </a:ext>
              </a:extLst>
            </p:cNvPr>
            <p:cNvSpPr/>
            <p:nvPr/>
          </p:nvSpPr>
          <p:spPr>
            <a:xfrm>
              <a:off x="10832717" y="4759700"/>
              <a:ext cx="1712958" cy="8940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Calorie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Conversion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Rate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369CD7-9827-4776-B6A6-35D8F2740C61}"/>
                </a:ext>
              </a:extLst>
            </p:cNvPr>
            <p:cNvCxnSpPr>
              <a:cxnSpLocks/>
              <a:stCxn id="11" idx="3"/>
              <a:endCxn id="52" idx="1"/>
            </p:cNvCxnSpPr>
            <p:nvPr/>
          </p:nvCxnSpPr>
          <p:spPr>
            <a:xfrm>
              <a:off x="11263778" y="4634858"/>
              <a:ext cx="727132" cy="1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134E615-8B68-4207-A05F-E656678E68E9}"/>
                </a:ext>
              </a:extLst>
            </p:cNvPr>
            <p:cNvSpPr txBox="1"/>
            <p:nvPr/>
          </p:nvSpPr>
          <p:spPr>
            <a:xfrm>
              <a:off x="11699049" y="2922970"/>
              <a:ext cx="231165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2000" dirty="0"/>
                <a:t>Food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7FEF03E-F8B6-46F9-BF39-E21FB579773E}"/>
                </a:ext>
              </a:extLst>
            </p:cNvPr>
            <p:cNvSpPr/>
            <p:nvPr/>
          </p:nvSpPr>
          <p:spPr>
            <a:xfrm>
              <a:off x="11990910" y="5806878"/>
              <a:ext cx="1828800" cy="796983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Food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(Kcal/ca/day)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85CE72-FF90-46D2-AAC7-EE91A5E58026}"/>
                </a:ext>
              </a:extLst>
            </p:cNvPr>
            <p:cNvSpPr/>
            <p:nvPr/>
          </p:nvSpPr>
          <p:spPr>
            <a:xfrm>
              <a:off x="3928236" y="5064176"/>
              <a:ext cx="1828800" cy="548640"/>
            </a:xfrm>
            <a:prstGeom prst="rect">
              <a:avLst/>
            </a:prstGeom>
            <a:solidFill>
              <a:srgbClr val="4A432E">
                <a:alpha val="8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Fertilizer (Mt N)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49AE136-1F74-4AA1-947C-96E7F39827CB}"/>
                </a:ext>
              </a:extLst>
            </p:cNvPr>
            <p:cNvSpPr/>
            <p:nvPr/>
          </p:nvSpPr>
          <p:spPr>
            <a:xfrm>
              <a:off x="3910884" y="5745751"/>
              <a:ext cx="1828800" cy="548640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Water (Km3)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455090E-AB74-4764-B1E9-AB737484DB7E}"/>
                </a:ext>
              </a:extLst>
            </p:cNvPr>
            <p:cNvSpPr/>
            <p:nvPr/>
          </p:nvSpPr>
          <p:spPr>
            <a:xfrm>
              <a:off x="3907735" y="6618048"/>
              <a:ext cx="1828800" cy="36576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Other inputs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8584356-F3F1-44BF-9601-E9FC49448ECC}"/>
                </a:ext>
              </a:extLst>
            </p:cNvPr>
            <p:cNvCxnSpPr>
              <a:cxnSpLocks/>
              <a:stCxn id="52" idx="2"/>
              <a:endCxn id="77" idx="0"/>
            </p:cNvCxnSpPr>
            <p:nvPr/>
          </p:nvCxnSpPr>
          <p:spPr>
            <a:xfrm>
              <a:off x="12905310" y="5033350"/>
              <a:ext cx="0" cy="773528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126A2F4-16FD-4720-83B7-8854E940B4E7}"/>
                </a:ext>
              </a:extLst>
            </p:cNvPr>
            <p:cNvCxnSpPr>
              <a:cxnSpLocks/>
              <a:stCxn id="78" idx="3"/>
              <a:endCxn id="8" idx="1"/>
            </p:cNvCxnSpPr>
            <p:nvPr/>
          </p:nvCxnSpPr>
          <p:spPr>
            <a:xfrm flipV="1">
              <a:off x="5757036" y="4467390"/>
              <a:ext cx="931318" cy="871106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D666A5A-0381-44AC-BBDA-16813074F5B6}"/>
                </a:ext>
              </a:extLst>
            </p:cNvPr>
            <p:cNvCxnSpPr>
              <a:cxnSpLocks/>
              <a:stCxn id="79" idx="3"/>
              <a:endCxn id="8" idx="1"/>
            </p:cNvCxnSpPr>
            <p:nvPr/>
          </p:nvCxnSpPr>
          <p:spPr>
            <a:xfrm flipV="1">
              <a:off x="5739684" y="4467390"/>
              <a:ext cx="948670" cy="1552681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7089358-C117-4888-BCB1-A69912D3C10D}"/>
                </a:ext>
              </a:extLst>
            </p:cNvPr>
            <p:cNvCxnSpPr>
              <a:cxnSpLocks/>
              <a:stCxn id="80" idx="3"/>
              <a:endCxn id="8" idx="1"/>
            </p:cNvCxnSpPr>
            <p:nvPr/>
          </p:nvCxnSpPr>
          <p:spPr>
            <a:xfrm flipV="1">
              <a:off x="5736535" y="4467390"/>
              <a:ext cx="951819" cy="2333538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25F95A-4C57-4054-8219-9B30E3339CA9}"/>
                </a:ext>
              </a:extLst>
            </p:cNvPr>
            <p:cNvSpPr/>
            <p:nvPr/>
          </p:nvSpPr>
          <p:spPr>
            <a:xfrm>
              <a:off x="1650812" y="7126290"/>
              <a:ext cx="12168897" cy="36183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Prices and value flows; producer prices (</a:t>
              </a: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+mj-lt"/>
                </a:rPr>
                <a:t>$/kg)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B75217B-0DE7-4317-B6A7-918CCA844F50}"/>
                </a:ext>
              </a:extLst>
            </p:cNvPr>
            <p:cNvSpPr/>
            <p:nvPr/>
          </p:nvSpPr>
          <p:spPr>
            <a:xfrm>
              <a:off x="1650811" y="7552743"/>
              <a:ext cx="12168897" cy="3618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Emissions: LULUCF and agricultural GHG (</a:t>
              </a:r>
              <a:r>
                <a:rPr lang="en-US" sz="1800" b="0" u="none" strike="noStrike" dirty="0">
                  <a:solidFill>
                    <a:srgbClr val="000000"/>
                  </a:solidFill>
                  <a:effectLst/>
                </a:rPr>
                <a:t>CO2eq) 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F37318A-5381-04D4-2DEA-265418760487}"/>
              </a:ext>
            </a:extLst>
          </p:cNvPr>
          <p:cNvSpPr txBox="1">
            <a:spLocks/>
          </p:cNvSpPr>
          <p:nvPr/>
        </p:nvSpPr>
        <p:spPr>
          <a:xfrm>
            <a:off x="3200400" y="730337"/>
            <a:ext cx="10972800" cy="729315"/>
          </a:xfrm>
          <a:prstGeom prst="rect">
            <a:avLst/>
          </a:prstGeom>
        </p:spPr>
        <p:txBody>
          <a:bodyPr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Connect land hectares to food calories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914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57FAE-1F4C-B935-B2C1-F3E97A9F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C0FA1-3F4A-8F88-88D7-DA42045B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Agriculture, forestry and other land use (AFOLU)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D4F70-6CCE-B475-525A-DA4ADA87E21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249786" y="2057399"/>
            <a:ext cx="3923414" cy="5486401"/>
          </a:xfrm>
        </p:spPr>
        <p:txBody>
          <a:bodyPr/>
          <a:lstStyle/>
          <a:p>
            <a:r>
              <a:rPr lang="en-US" dirty="0"/>
              <a:t>Land use, land use change, and forestry (LULUCF)</a:t>
            </a:r>
          </a:p>
          <a:p>
            <a:pPr lvl="1"/>
            <a:r>
              <a:rPr lang="en-US" dirty="0"/>
              <a:t>Mainly driven by deforestation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031A3-770C-BF9B-2975-AAB5AC59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60" y="1549719"/>
            <a:ext cx="8978199" cy="6589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A34D9-FA42-327C-052D-1E5ED6293306}"/>
              </a:ext>
            </a:extLst>
          </p:cNvPr>
          <p:cNvSpPr txBox="1"/>
          <p:nvPr/>
        </p:nvSpPr>
        <p:spPr>
          <a:xfrm>
            <a:off x="10651348" y="7882203"/>
            <a:ext cx="414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</a:t>
            </a:r>
            <a:r>
              <a:rPr lang="pt-BR" sz="1600" i="1" dirty="0">
                <a:hlinkClick r:id="rId4"/>
              </a:rPr>
              <a:t>IPCC AR6 WG3 chp7 Fig. 7.3 (2022)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60116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E9D21-DC87-663B-ABA9-741AEE83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0E19A9-3359-1704-7927-C9C559B4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366" y="270933"/>
            <a:ext cx="7325833" cy="1097280"/>
          </a:xfrm>
        </p:spPr>
        <p:txBody>
          <a:bodyPr/>
          <a:lstStyle/>
          <a:p>
            <a:r>
              <a:rPr lang="en-US" dirty="0"/>
              <a:t>Mapping of emissions across agri-food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A3228-DF00-DC77-FF25-52D684BD319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847366" y="2057399"/>
            <a:ext cx="7325833" cy="5486401"/>
          </a:xfrm>
        </p:spPr>
        <p:txBody>
          <a:bodyPr/>
          <a:lstStyle/>
          <a:p>
            <a:r>
              <a:rPr lang="en-US" dirty="0"/>
              <a:t>GHG Emissions: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LULUCF &lt; AFOLU &lt; food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586C4-22A1-2651-7207-05A8609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64" y="0"/>
            <a:ext cx="5021207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95B88-5669-9871-E905-798C48501681}"/>
              </a:ext>
            </a:extLst>
          </p:cNvPr>
          <p:cNvSpPr txBox="1"/>
          <p:nvPr/>
        </p:nvSpPr>
        <p:spPr>
          <a:xfrm>
            <a:off x="10651348" y="7882203"/>
            <a:ext cx="414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</a:t>
            </a:r>
            <a:r>
              <a:rPr lang="pt-BR" sz="1600" i="1" dirty="0">
                <a:hlinkClick r:id="rId3"/>
              </a:rPr>
              <a:t>Tubiello et al. (2022 ESSD)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12203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22F22-358A-84F0-AA0C-A0A3B1C5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9B1944-5EEB-1217-43A0-3B46E5B4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BA9D9C-03F8-7D7B-FDDB-7062D9AE613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3081129" y="148362"/>
            <a:ext cx="8130209" cy="79328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91D99-5225-1900-FAD3-A36E434C3B96}"/>
              </a:ext>
            </a:extLst>
          </p:cNvPr>
          <p:cNvSpPr txBox="1"/>
          <p:nvPr/>
        </p:nvSpPr>
        <p:spPr>
          <a:xfrm>
            <a:off x="11115922" y="7882203"/>
            <a:ext cx="3675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</a:t>
            </a:r>
            <a:r>
              <a:rPr lang="pt-BR" sz="1600" i="1" dirty="0">
                <a:hlinkClick r:id="rId3"/>
              </a:rPr>
              <a:t>OurWorldinData; Ritchie (2020)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32911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46297-C04E-8AFF-D924-EB82379D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492C38-3A7D-1590-73AB-3AF9B681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Land-based mitigation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71325-7631-249C-4643-BA8D1F58785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35665" y="1834116"/>
            <a:ext cx="7497107" cy="1419448"/>
          </a:xfrm>
        </p:spPr>
        <p:txBody>
          <a:bodyPr/>
          <a:lstStyle/>
          <a:p>
            <a:r>
              <a:rPr lang="en-US" dirty="0"/>
              <a:t>20 measures </a:t>
            </a:r>
            <a:r>
              <a:rPr lang="en-US" sz="2400" dirty="0">
                <a:hlinkClick r:id="rId2"/>
              </a:rPr>
              <a:t>(Roe et al., 2021 GCB)</a:t>
            </a:r>
            <a:r>
              <a:rPr lang="en-US" sz="2400" dirty="0"/>
              <a:t> </a:t>
            </a:r>
            <a:r>
              <a:rPr lang="en-US" dirty="0"/>
              <a:t>by 2050</a:t>
            </a:r>
          </a:p>
          <a:p>
            <a:pPr lvl="1"/>
            <a:r>
              <a:rPr lang="en-US" dirty="0"/>
              <a:t>Sectoral: </a:t>
            </a:r>
            <a:r>
              <a:rPr lang="en-US" dirty="0">
                <a:solidFill>
                  <a:srgbClr val="C00000"/>
                </a:solidFill>
              </a:rPr>
              <a:t>Technical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Cost-effective</a:t>
            </a:r>
            <a:r>
              <a:rPr lang="en-US" dirty="0"/>
              <a:t> </a:t>
            </a:r>
            <a:r>
              <a:rPr lang="en-US" sz="2000" dirty="0"/>
              <a:t>&lt;100$/tCO2eq  </a:t>
            </a:r>
          </a:p>
          <a:p>
            <a:pPr lvl="1"/>
            <a:r>
              <a:rPr lang="en-US" dirty="0"/>
              <a:t>IAM: </a:t>
            </a:r>
            <a:r>
              <a:rPr lang="en-US" dirty="0">
                <a:solidFill>
                  <a:srgbClr val="0070C0"/>
                </a:solidFill>
              </a:rPr>
              <a:t>Median</a:t>
            </a:r>
            <a:r>
              <a:rPr lang="en-US" dirty="0"/>
              <a:t> in model intercomparison</a:t>
            </a:r>
          </a:p>
          <a:p>
            <a:endParaRPr lang="en-US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DA6879-BE81-65EC-7457-224F86D5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73" y="0"/>
            <a:ext cx="618172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6C2F17-5585-8C9B-7AD3-658FC44D1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25" y="6529092"/>
            <a:ext cx="7107969" cy="1243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FE18-F088-9267-16EE-11041699BAA1}"/>
              </a:ext>
            </a:extLst>
          </p:cNvPr>
          <p:cNvSpPr txBox="1"/>
          <p:nvPr/>
        </p:nvSpPr>
        <p:spPr>
          <a:xfrm>
            <a:off x="13622525" y="7915829"/>
            <a:ext cx="219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by 2050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A0CFF84-E69D-4BD0-86D0-BB618F92B544}"/>
              </a:ext>
            </a:extLst>
          </p:cNvPr>
          <p:cNvSpPr txBox="1">
            <a:spLocks/>
          </p:cNvSpPr>
          <p:nvPr/>
        </p:nvSpPr>
        <p:spPr>
          <a:xfrm>
            <a:off x="963255" y="3295083"/>
            <a:ext cx="7497107" cy="1553364"/>
          </a:xfrm>
          <a:prstGeom prst="rect">
            <a:avLst/>
          </a:prstGeom>
          <a:solidFill>
            <a:srgbClr val="FEF0E1"/>
          </a:solidFill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Forest: 	</a:t>
            </a:r>
            <a:r>
              <a:rPr lang="en-US" dirty="0">
                <a:solidFill>
                  <a:srgbClr val="C00000"/>
                </a:solidFill>
              </a:rPr>
              <a:t>T 18</a:t>
            </a:r>
            <a:r>
              <a:rPr lang="en-US" dirty="0"/>
              <a:t>,  </a:t>
            </a:r>
            <a:r>
              <a:rPr lang="en-US" dirty="0">
                <a:solidFill>
                  <a:srgbClr val="00B050"/>
                </a:solidFill>
              </a:rPr>
              <a:t>C 6.6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M 3.5  </a:t>
            </a:r>
            <a:r>
              <a:rPr lang="en-US" sz="2400" dirty="0"/>
              <a:t>GtCO2eq/</a:t>
            </a:r>
            <a:r>
              <a:rPr lang="en-US" sz="2400" dirty="0" err="1"/>
              <a:t>yr</a:t>
            </a:r>
            <a:endParaRPr lang="en-US" sz="2400" dirty="0"/>
          </a:p>
          <a:p>
            <a:r>
              <a:rPr lang="en-US" dirty="0"/>
              <a:t>Ag:		</a:t>
            </a:r>
            <a:r>
              <a:rPr lang="en-US" dirty="0">
                <a:solidFill>
                  <a:srgbClr val="C00000"/>
                </a:solidFill>
              </a:rPr>
              <a:t>T 11</a:t>
            </a:r>
            <a:r>
              <a:rPr lang="en-US" dirty="0"/>
              <a:t>,  </a:t>
            </a:r>
            <a:r>
              <a:rPr lang="en-US" dirty="0">
                <a:solidFill>
                  <a:srgbClr val="00B050"/>
                </a:solidFill>
              </a:rPr>
              <a:t>C 5.3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M 2.7  </a:t>
            </a:r>
            <a:r>
              <a:rPr lang="en-US" sz="2400" dirty="0"/>
              <a:t>GtCO2eq/</a:t>
            </a:r>
            <a:r>
              <a:rPr lang="en-US" sz="2400" dirty="0" err="1"/>
              <a:t>yr</a:t>
            </a:r>
            <a:endParaRPr lang="en-US" sz="2400" dirty="0"/>
          </a:p>
          <a:p>
            <a:r>
              <a:rPr lang="en-US" dirty="0"/>
              <a:t>BECCS:	</a:t>
            </a:r>
            <a:r>
              <a:rPr lang="en-US" dirty="0">
                <a:solidFill>
                  <a:srgbClr val="C00000"/>
                </a:solidFill>
              </a:rPr>
              <a:t>T 2.5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C 0.5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M 0.7  </a:t>
            </a:r>
            <a:r>
              <a:rPr lang="en-US" sz="2400" dirty="0"/>
              <a:t>GtCO2eq/</a:t>
            </a:r>
            <a:r>
              <a:rPr lang="en-US" sz="2400" dirty="0" err="1"/>
              <a:t>yr</a:t>
            </a:r>
            <a:endParaRPr lang="en-US" sz="2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0DB0910-5EAB-82A2-C77B-DB4B4554CB08}"/>
              </a:ext>
            </a:extLst>
          </p:cNvPr>
          <p:cNvSpPr txBox="1">
            <a:spLocks/>
          </p:cNvSpPr>
          <p:nvPr/>
        </p:nvSpPr>
        <p:spPr>
          <a:xfrm>
            <a:off x="963255" y="5522250"/>
            <a:ext cx="7497107" cy="60761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IAMs expects large BECCS after 2050</a:t>
            </a:r>
          </a:p>
        </p:txBody>
      </p:sp>
    </p:spTree>
    <p:extLst>
      <p:ext uri="{BB962C8B-B14F-4D97-AF65-F5344CB8AC3E}">
        <p14:creationId xmlns:p14="http://schemas.microsoft.com/office/powerpoint/2010/main" val="29382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D467FAE-1851-464F-92FD-9D73A09A1D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1726682"/>
            <a:ext cx="12957049" cy="989057"/>
          </a:xfrm>
        </p:spPr>
        <p:txBody>
          <a:bodyPr/>
          <a:lstStyle/>
          <a:p>
            <a:r>
              <a:rPr lang="en-US" sz="2600" dirty="0"/>
              <a:t>Relationship between climate variability and economic responses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1097280"/>
          </a:xfrm>
        </p:spPr>
        <p:txBody>
          <a:bodyPr/>
          <a:lstStyle/>
          <a:p>
            <a:pPr lvl="1"/>
            <a:r>
              <a:rPr lang="en-US" sz="3200" b="1" dirty="0">
                <a:latin typeface="+mj-lt"/>
              </a:rPr>
              <a:t>Assessing climate impacts on agriculture and land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02D7F6-2CC0-4D16-BE0D-373B0056FD0F}"/>
              </a:ext>
            </a:extLst>
          </p:cNvPr>
          <p:cNvGrpSpPr/>
          <p:nvPr/>
        </p:nvGrpSpPr>
        <p:grpSpPr>
          <a:xfrm>
            <a:off x="2386999" y="2782295"/>
            <a:ext cx="9701953" cy="2928705"/>
            <a:chOff x="1389187" y="2078255"/>
            <a:chExt cx="9701953" cy="2928705"/>
          </a:xfrm>
        </p:grpSpPr>
        <p:sp>
          <p:nvSpPr>
            <p:cNvPr id="34" name="Rectangle 33"/>
            <p:cNvSpPr/>
            <p:nvPr/>
          </p:nvSpPr>
          <p:spPr>
            <a:xfrm>
              <a:off x="2818583" y="3269600"/>
              <a:ext cx="2743200" cy="1737360"/>
            </a:xfrm>
            <a:prstGeom prst="rect">
              <a:avLst/>
            </a:prstGeom>
            <a:solidFill>
              <a:srgbClr val="A5A5A5">
                <a:lumMod val="20000"/>
                <a:lumOff val="80000"/>
                <a:alpha val="20000"/>
              </a:srgbClr>
            </a:solidFill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78502" y="3269600"/>
              <a:ext cx="2743200" cy="1737360"/>
            </a:xfrm>
            <a:prstGeom prst="rect">
              <a:avLst/>
            </a:prstGeom>
            <a:solidFill>
              <a:srgbClr val="4472C4">
                <a:lumMod val="20000"/>
                <a:lumOff val="80000"/>
                <a:alpha val="20000"/>
              </a:srgbClr>
            </a:solidFill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47940" y="3269600"/>
              <a:ext cx="2743200" cy="1737360"/>
            </a:xfrm>
            <a:prstGeom prst="rect">
              <a:avLst/>
            </a:prstGeom>
            <a:solidFill>
              <a:srgbClr val="FF0000">
                <a:alpha val="2000"/>
              </a:srgbClr>
            </a:solidFill>
            <a:ln w="12700" cap="flat" cmpd="sng" algn="ctr">
              <a:noFill/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42DFDBA-48A1-4351-BAC2-40EB6790A3C5}"/>
                </a:ext>
              </a:extLst>
            </p:cNvPr>
            <p:cNvSpPr/>
            <p:nvPr/>
          </p:nvSpPr>
          <p:spPr>
            <a:xfrm>
              <a:off x="1492370" y="3925767"/>
              <a:ext cx="1108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155"/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Variable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32526" y="3337874"/>
              <a:ext cx="2502212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Temperature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Precipitation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C concentration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Wind speed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Etc.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79018" y="3337874"/>
              <a:ext cx="25528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Biophysical yield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460319" y="3337874"/>
              <a:ext cx="2552820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cs typeface="Arial" panose="020B0604020202020204" pitchFamily="34" charset="0"/>
                </a:rPr>
                <a:t>Harvested area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Production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Consumption 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rPr>
                <a:t>Prices</a:t>
              </a:r>
            </a:p>
            <a:p>
              <a:pPr marL="182881" indent="-182880" defTabSz="457155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  <a:cs typeface="Arial" panose="020B0604020202020204" pitchFamily="34" charset="0"/>
                </a:rPr>
                <a:t>Etc.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1389187" y="4999763"/>
              <a:ext cx="969264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42DFDBA-48A1-4351-BAC2-40EB6790A3C5}"/>
                </a:ext>
              </a:extLst>
            </p:cNvPr>
            <p:cNvSpPr/>
            <p:nvPr/>
          </p:nvSpPr>
          <p:spPr>
            <a:xfrm>
              <a:off x="1476047" y="2192272"/>
              <a:ext cx="129715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155"/>
              <a:r>
                <a:rPr lang="en-US" sz="2000" dirty="0">
                  <a:solidFill>
                    <a:prstClr val="black"/>
                  </a:solidFill>
                  <a:cs typeface="Arial" panose="020B0604020202020204" pitchFamily="34" charset="0"/>
                </a:rPr>
                <a:t>Modeling </a:t>
              </a:r>
            </a:p>
            <a:p>
              <a:pPr algn="ctr" defTabSz="457155"/>
              <a:r>
                <a:rPr lang="en-US" sz="2000" dirty="0">
                  <a:solidFill>
                    <a:prstClr val="black"/>
                  </a:solidFill>
                  <a:cs typeface="Arial" panose="020B0604020202020204" pitchFamily="34" charset="0"/>
                </a:rPr>
                <a:t>chain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389446" y="3258313"/>
              <a:ext cx="969264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>
            <a:xfrm>
              <a:off x="5561919" y="3262259"/>
              <a:ext cx="0" cy="173736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8336079" y="3258313"/>
              <a:ext cx="0" cy="173736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>
              <a:off x="2818583" y="3258313"/>
              <a:ext cx="0" cy="173736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CB13E01-3C7C-4188-B119-D0CF7EDA209E}"/>
                </a:ext>
              </a:extLst>
            </p:cNvPr>
            <p:cNvGrpSpPr/>
            <p:nvPr/>
          </p:nvGrpSpPr>
          <p:grpSpPr>
            <a:xfrm>
              <a:off x="8347940" y="2078257"/>
              <a:ext cx="2743200" cy="925158"/>
              <a:chOff x="2821209" y="-101327"/>
              <a:chExt cx="3032175" cy="555096"/>
            </a:xfrm>
          </p:grpSpPr>
          <p:sp>
            <p:nvSpPr>
              <p:cNvPr id="53" name="Arrow: Chevron 27">
                <a:extLst>
                  <a:ext uri="{FF2B5EF4-FFF2-40B4-BE49-F238E27FC236}">
                    <a16:creationId xmlns:a16="http://schemas.microsoft.com/office/drawing/2014/main" id="{DC49676E-8CF9-4C64-93C0-3F1A32BEA5DB}"/>
                  </a:ext>
                </a:extLst>
              </p:cNvPr>
              <p:cNvSpPr/>
              <p:nvPr/>
            </p:nvSpPr>
            <p:spPr>
              <a:xfrm>
                <a:off x="2821209" y="-94872"/>
                <a:ext cx="3032175" cy="548641"/>
              </a:xfrm>
              <a:prstGeom prst="chevron">
                <a:avLst/>
              </a:prstGeom>
              <a:solidFill>
                <a:srgbClr val="FF0000">
                  <a:alpha val="10000"/>
                </a:srgbClr>
              </a:solidFill>
              <a:ln w="12700" cap="flat" cmpd="sng" algn="ctr">
                <a:solidFill>
                  <a:scrgbClr r="0" g="0" b="0"/>
                </a:solidFill>
                <a:prstDash val="solid"/>
                <a:miter lim="800000"/>
              </a:ln>
              <a:effectLst/>
            </p:spPr>
          </p:sp>
          <p:sp>
            <p:nvSpPr>
              <p:cNvPr id="54" name="Arrow: Chevron 4">
                <a:extLst>
                  <a:ext uri="{FF2B5EF4-FFF2-40B4-BE49-F238E27FC236}">
                    <a16:creationId xmlns:a16="http://schemas.microsoft.com/office/drawing/2014/main" id="{AB61BD0B-DD6C-4619-A742-1D63C99FD72D}"/>
                  </a:ext>
                </a:extLst>
              </p:cNvPr>
              <p:cNvSpPr txBox="1"/>
              <p:nvPr/>
            </p:nvSpPr>
            <p:spPr>
              <a:xfrm>
                <a:off x="3360259" y="-101327"/>
                <a:ext cx="2037508" cy="54864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4006" tIns="14669" rIns="14669" bIns="14669" numCol="1" spcCol="1270" anchor="ctr" anchorCtr="0">
                <a:noAutofit/>
              </a:bodyPr>
              <a:lstStyle/>
              <a:p>
                <a:pPr marL="0" marR="0" lvl="0" indent="0" algn="ctr" defTabSz="488952" eaLnBrk="1" fontAlgn="auto" latinLnBrk="0" hangingPunct="1"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+mj-lt"/>
                    <a:ea typeface="+mn-ea"/>
                    <a:cs typeface="Arial" panose="020B0604020202020204" pitchFamily="34" charset="0"/>
                  </a:rPr>
                  <a:t>Economic Model   (GCAM)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04039C3-F557-4B3F-806B-B97107C1C28F}"/>
                </a:ext>
              </a:extLst>
            </p:cNvPr>
            <p:cNvGrpSpPr/>
            <p:nvPr/>
          </p:nvGrpSpPr>
          <p:grpSpPr>
            <a:xfrm>
              <a:off x="5561783" y="2078255"/>
              <a:ext cx="2743200" cy="925155"/>
              <a:chOff x="1411247" y="-107121"/>
              <a:chExt cx="1566624" cy="563571"/>
            </a:xfrm>
          </p:grpSpPr>
          <p:sp>
            <p:nvSpPr>
              <p:cNvPr id="56" name="Arrow: Chevron 30">
                <a:extLst>
                  <a:ext uri="{FF2B5EF4-FFF2-40B4-BE49-F238E27FC236}">
                    <a16:creationId xmlns:a16="http://schemas.microsoft.com/office/drawing/2014/main" id="{0BDEB4AC-28EC-45FD-9BB6-CCB03C0A4A7F}"/>
                  </a:ext>
                </a:extLst>
              </p:cNvPr>
              <p:cNvSpPr/>
              <p:nvPr/>
            </p:nvSpPr>
            <p:spPr>
              <a:xfrm>
                <a:off x="1411247" y="-100569"/>
                <a:ext cx="1566624" cy="557019"/>
              </a:xfrm>
              <a:prstGeom prst="chevron">
                <a:avLst/>
              </a:prstGeom>
              <a:solidFill>
                <a:srgbClr val="5B9BD5">
                  <a:lumMod val="20000"/>
                  <a:lumOff val="80000"/>
                  <a:alpha val="50000"/>
                </a:srgbClr>
              </a:solidFill>
              <a:ln w="12700" cap="flat" cmpd="sng" algn="ctr">
                <a:solidFill>
                  <a:sysClr val="windowText" lastClr="000000">
                    <a:shade val="80000"/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57" name="Arrow: Chevron 4">
                <a:extLst>
                  <a:ext uri="{FF2B5EF4-FFF2-40B4-BE49-F238E27FC236}">
                    <a16:creationId xmlns:a16="http://schemas.microsoft.com/office/drawing/2014/main" id="{BE83F97D-DB6B-436D-8CBB-73D7A343F585}"/>
                  </a:ext>
                </a:extLst>
              </p:cNvPr>
              <p:cNvSpPr txBox="1"/>
              <p:nvPr/>
            </p:nvSpPr>
            <p:spPr>
              <a:xfrm>
                <a:off x="1689757" y="-107121"/>
                <a:ext cx="1009605" cy="5570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4006" tIns="14669" rIns="14669" bIns="14669" numCol="1" spcCol="1270" anchor="ctr" anchorCtr="0">
                <a:noAutofit/>
              </a:bodyPr>
              <a:lstStyle/>
              <a:p>
                <a:pPr marL="0" marR="0" lvl="0" indent="0" algn="ctr" defTabSz="488952" eaLnBrk="1" fontAlgn="auto" latinLnBrk="0" hangingPunct="1"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+mj-lt"/>
                    <a:ea typeface="+mn-ea"/>
                    <a:cs typeface="Arial" panose="020B0604020202020204" pitchFamily="34" charset="0"/>
                  </a:rPr>
                  <a:t>Crop model 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3E9C71-E558-4662-BC8D-9DD38396F698}"/>
                </a:ext>
              </a:extLst>
            </p:cNvPr>
            <p:cNvGrpSpPr/>
            <p:nvPr/>
          </p:nvGrpSpPr>
          <p:grpSpPr>
            <a:xfrm>
              <a:off x="2818583" y="2089011"/>
              <a:ext cx="2743200" cy="914401"/>
              <a:chOff x="1285" y="-100569"/>
              <a:chExt cx="1566624" cy="557020"/>
            </a:xfrm>
          </p:grpSpPr>
          <p:sp>
            <p:nvSpPr>
              <p:cNvPr id="59" name="Arrow: Chevron 42">
                <a:extLst>
                  <a:ext uri="{FF2B5EF4-FFF2-40B4-BE49-F238E27FC236}">
                    <a16:creationId xmlns:a16="http://schemas.microsoft.com/office/drawing/2014/main" id="{DD28FCA9-A9A0-4B56-A9D9-EB4B72065B48}"/>
                  </a:ext>
                </a:extLst>
              </p:cNvPr>
              <p:cNvSpPr/>
              <p:nvPr/>
            </p:nvSpPr>
            <p:spPr>
              <a:xfrm>
                <a:off x="1285" y="-100569"/>
                <a:ext cx="1566624" cy="557019"/>
              </a:xfrm>
              <a:prstGeom prst="chevron">
                <a:avLst/>
              </a:prstGeom>
              <a:solidFill>
                <a:srgbClr val="A5A5A5">
                  <a:lumMod val="20000"/>
                  <a:lumOff val="80000"/>
                  <a:alpha val="50000"/>
                </a:srgbClr>
              </a:solidFill>
              <a:ln w="12700" cap="flat" cmpd="sng" algn="ctr">
                <a:solidFill>
                  <a:sysClr val="windowText" lastClr="000000">
                    <a:shade val="80000"/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60" name="Arrow: Chevron 4">
                <a:extLst>
                  <a:ext uri="{FF2B5EF4-FFF2-40B4-BE49-F238E27FC236}">
                    <a16:creationId xmlns:a16="http://schemas.microsoft.com/office/drawing/2014/main" id="{B875DD73-4216-40FD-A6AB-5E36D0DCAC55}"/>
                  </a:ext>
                </a:extLst>
              </p:cNvPr>
              <p:cNvSpPr txBox="1"/>
              <p:nvPr/>
            </p:nvSpPr>
            <p:spPr>
              <a:xfrm>
                <a:off x="279795" y="-100568"/>
                <a:ext cx="1009605" cy="5570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4006" tIns="14669" rIns="14669" bIns="14669" numCol="1" spcCol="1270" anchor="ctr" anchorCtr="0">
                <a:noAutofit/>
              </a:bodyPr>
              <a:lstStyle/>
              <a:p>
                <a:pPr marL="0" marR="0" lvl="0" indent="0" algn="ctr" defTabSz="488952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+mj-lt"/>
                    <a:ea typeface="+mn-ea"/>
                    <a:cs typeface="Arial" panose="020B0604020202020204" pitchFamily="34" charset="0"/>
                  </a:rPr>
                  <a:t>Climate model</a:t>
                </a:r>
              </a:p>
            </p:txBody>
          </p:sp>
        </p:grpSp>
      </p:grp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AF4BE2E-6A2B-43D8-A1BF-40399108F18E}"/>
              </a:ext>
            </a:extLst>
          </p:cNvPr>
          <p:cNvSpPr txBox="1">
            <a:spLocks/>
          </p:cNvSpPr>
          <p:nvPr/>
        </p:nvSpPr>
        <p:spPr>
          <a:xfrm>
            <a:off x="1371598" y="6247185"/>
            <a:ext cx="11878057" cy="173735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200" dirty="0"/>
              <a:t>Biophysical yield is an a</a:t>
            </a:r>
            <a:r>
              <a:rPr lang="en-US" dirty="0"/>
              <a:t>gronomic representation of all climate variables</a:t>
            </a:r>
          </a:p>
          <a:p>
            <a:pPr lvl="1"/>
            <a:r>
              <a:rPr lang="en-US" dirty="0"/>
              <a:t>Relationship between climate interannual variability and economic responses</a:t>
            </a:r>
          </a:p>
          <a:p>
            <a:pPr lvl="2"/>
            <a:r>
              <a:rPr lang="en-US" dirty="0"/>
              <a:t>Annual step modeling &amp; separating planting and harvesting decisions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3A44F-2813-7F8F-9661-C7B75CEBB29B}"/>
              </a:ext>
            </a:extLst>
          </p:cNvPr>
          <p:cNvSpPr txBox="1"/>
          <p:nvPr/>
        </p:nvSpPr>
        <p:spPr>
          <a:xfrm>
            <a:off x="11593002" y="7882203"/>
            <a:ext cx="3198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</a:t>
            </a:r>
            <a:r>
              <a:rPr lang="da-DK" sz="1600" i="1" dirty="0">
                <a:hlinkClick r:id="rId3"/>
              </a:rPr>
              <a:t>Zhao et al. (2021 ERL)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63087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4717E-2F7D-3C7C-F54E-1C2A46EC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5D9F3-BE21-798B-008B-02A86CD6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RCP8.5 model mean crop biophysical yield impact (ISIMIP model intercomparison)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DC1E1-32A9-480E-E4A5-C9FA914CE98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720838" y="1698490"/>
            <a:ext cx="7408630" cy="5486401"/>
          </a:xfrm>
        </p:spPr>
        <p:txBody>
          <a:bodyPr/>
          <a:lstStyle/>
          <a:p>
            <a:r>
              <a:rPr lang="en-US" dirty="0"/>
              <a:t>End of the century impacts</a:t>
            </a:r>
          </a:p>
          <a:p>
            <a:pPr lvl="1"/>
            <a:r>
              <a:rPr lang="en-US" dirty="0"/>
              <a:t>Median values</a:t>
            </a:r>
          </a:p>
          <a:p>
            <a:pPr lvl="1"/>
            <a:r>
              <a:rPr lang="en-US" dirty="0"/>
              <a:t>Rainfed with carbon fertilization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4F9BC-C792-3B71-0493-AC2AA00401D2}"/>
              </a:ext>
            </a:extLst>
          </p:cNvPr>
          <p:cNvSpPr txBox="1"/>
          <p:nvPr/>
        </p:nvSpPr>
        <p:spPr>
          <a:xfrm>
            <a:off x="10877384" y="7891046"/>
            <a:ext cx="3198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</a:t>
            </a:r>
            <a:r>
              <a:rPr lang="nb-NO" sz="1600" i="1" dirty="0">
                <a:hlinkClick r:id="rId2"/>
              </a:rPr>
              <a:t>Rosenzweig et al. (2014 PNAS) </a:t>
            </a:r>
            <a:endParaRPr lang="en-US" sz="16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E26A-5703-0295-6EBD-FFEE1187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37" y="2960167"/>
            <a:ext cx="7755437" cy="322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A888-3CF7-C81E-F208-259E6373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512" y="6467701"/>
            <a:ext cx="4286250" cy="695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2FA063-5D74-EB1E-7616-FEA4DDB0B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01" y="2298220"/>
            <a:ext cx="5807556" cy="388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F8F27B-1C0B-C88D-C4A1-D9EFB632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A1916-265A-FEAC-DE5F-44AE46B4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Climate impacts on global agriculture to mid-century</a:t>
            </a:r>
          </a:p>
        </p:txBody>
      </p:sp>
      <p:pic>
        <p:nvPicPr>
          <p:cNvPr id="6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63FF41A-F236-1AD8-42AF-E3CEE4CA214A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666753" y="1747776"/>
            <a:ext cx="9722735" cy="64818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BE236-C84D-B43A-8BB4-9AF98AF2D88F}"/>
              </a:ext>
            </a:extLst>
          </p:cNvPr>
          <p:cNvSpPr txBox="1"/>
          <p:nvPr/>
        </p:nvSpPr>
        <p:spPr>
          <a:xfrm>
            <a:off x="11412638" y="7849150"/>
            <a:ext cx="287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i="1" dirty="0">
                <a:hlinkClick r:id="rId3"/>
              </a:rPr>
              <a:t>Zhao et al. (2021 ERL)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868669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D7B2C-349C-79CB-FA42-7CB75523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FCA5D0-6223-42C0-D38F-C1B92079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Interannual economic responses and correlations to biophysical yield shocks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0C266931-9A54-AC03-64A4-15B0F4485B4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r="46454" b="5937"/>
          <a:stretch/>
        </p:blipFill>
        <p:spPr>
          <a:xfrm>
            <a:off x="1877312" y="1680777"/>
            <a:ext cx="5763891" cy="57376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98ECA-38FD-1765-AF46-C65248878DE2}"/>
              </a:ext>
            </a:extLst>
          </p:cNvPr>
          <p:cNvSpPr txBox="1"/>
          <p:nvPr/>
        </p:nvSpPr>
        <p:spPr>
          <a:xfrm>
            <a:off x="11412638" y="7849150"/>
            <a:ext cx="2877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i="1" dirty="0">
                <a:hlinkClick r:id="rId3"/>
              </a:rPr>
              <a:t>Zhao et al. (2021 ERL)</a:t>
            </a:r>
            <a:r>
              <a:rPr lang="en-US" sz="1800" i="1" dirty="0"/>
              <a:t>; </a:t>
            </a:r>
          </a:p>
          <a:p>
            <a:endParaRPr lang="en-US" sz="1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BC38A-F21C-A6F5-DAF1-9B3BB7034B03}"/>
              </a:ext>
            </a:extLst>
          </p:cNvPr>
          <p:cNvSpPr txBox="1"/>
          <p:nvPr/>
        </p:nvSpPr>
        <p:spPr>
          <a:xfrm>
            <a:off x="2965635" y="7418457"/>
            <a:ext cx="4770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Correlation coefficient b/t biophysical shock &amp; economic responses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F622966-2566-CDC4-EF9D-83C2B2C70A57}"/>
              </a:ext>
            </a:extLst>
          </p:cNvPr>
          <p:cNvSpPr txBox="1">
            <a:spLocks/>
          </p:cNvSpPr>
          <p:nvPr/>
        </p:nvSpPr>
        <p:spPr>
          <a:xfrm>
            <a:off x="8729527" y="2488758"/>
            <a:ext cx="5034710" cy="506895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Bigger slope indicates stronger transmission of biophysical yield (climate) variability to the economic response </a:t>
            </a:r>
          </a:p>
          <a:p>
            <a:endParaRPr lang="en-US" dirty="0"/>
          </a:p>
          <a:p>
            <a:r>
              <a:rPr lang="en-US" dirty="0"/>
              <a:t>Trade reduces and mediate market variability due to climate 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64A57E-E76E-E663-DAAA-3EBBED17067B}"/>
              </a:ext>
            </a:extLst>
          </p:cNvPr>
          <p:cNvSpPr txBox="1"/>
          <p:nvPr/>
        </p:nvSpPr>
        <p:spPr>
          <a:xfrm rot="16200000">
            <a:off x="-603294" y="4483264"/>
            <a:ext cx="477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Beta coefficient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7730A-6ED9-BBFC-F94F-AACF95066A17}"/>
              </a:ext>
            </a:extLst>
          </p:cNvPr>
          <p:cNvSpPr txBox="1"/>
          <p:nvPr/>
        </p:nvSpPr>
        <p:spPr>
          <a:xfrm>
            <a:off x="7527081" y="4124885"/>
            <a:ext cx="81878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DC3C7-92C8-0429-1DB5-0BB45E65787F}"/>
              </a:ext>
            </a:extLst>
          </p:cNvPr>
          <p:cNvSpPr txBox="1"/>
          <p:nvPr/>
        </p:nvSpPr>
        <p:spPr>
          <a:xfrm>
            <a:off x="6013961" y="2781115"/>
            <a:ext cx="10149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2.8</a:t>
            </a:r>
          </a:p>
        </p:txBody>
      </p:sp>
    </p:spTree>
    <p:extLst>
      <p:ext uri="{BB962C8B-B14F-4D97-AF65-F5344CB8AC3E}">
        <p14:creationId xmlns:p14="http://schemas.microsoft.com/office/powerpoint/2010/main" val="28521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1B5AF-CF69-19B5-2FDC-1DBBDF3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507383"/>
            <a:ext cx="13642848" cy="52879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D8876-F145-9D1B-421A-A41CE40C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92A26-80E7-11E4-0984-AE7E32C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914400"/>
          </a:xfrm>
        </p:spPr>
        <p:txBody>
          <a:bodyPr/>
          <a:lstStyle/>
          <a:p>
            <a:r>
              <a:rPr lang="en-US" dirty="0"/>
              <a:t>Land use over time: past 12,000 years (HYDE)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C828A-09E6-61D1-7C88-BAFF9F66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8" y="6822494"/>
            <a:ext cx="1158240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65B774-62A0-BAA1-2315-EF73CC2F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224" y="6548624"/>
            <a:ext cx="11582400" cy="252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16AEC9-0969-D016-C9AA-E3605D58366E}"/>
              </a:ext>
            </a:extLst>
          </p:cNvPr>
          <p:cNvSpPr txBox="1"/>
          <p:nvPr/>
        </p:nvSpPr>
        <p:spPr>
          <a:xfrm>
            <a:off x="11302410" y="7907218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5"/>
              </a:rPr>
              <a:t>Ellis (2021)</a:t>
            </a:r>
            <a:r>
              <a:rPr lang="en-US" sz="1400" i="1" dirty="0"/>
              <a:t>; </a:t>
            </a:r>
            <a:r>
              <a:rPr lang="en-US" sz="1400" i="1" dirty="0">
                <a:hlinkClick r:id="rId6"/>
              </a:rPr>
              <a:t>Goldewijk et al. (2017)</a:t>
            </a:r>
            <a:r>
              <a:rPr lang="en-US" sz="1400" i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E2D22-46DA-B990-255E-EBB462D69D44}"/>
              </a:ext>
            </a:extLst>
          </p:cNvPr>
          <p:cNvSpPr/>
          <p:nvPr/>
        </p:nvSpPr>
        <p:spPr>
          <a:xfrm>
            <a:off x="11685181" y="4943041"/>
            <a:ext cx="2604977" cy="1779176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Ag-land expansion slows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96725-8752-B0D8-ED1B-6B13A9A20CBE}"/>
              </a:ext>
            </a:extLst>
          </p:cNvPr>
          <p:cNvSpPr/>
          <p:nvPr/>
        </p:nvSpPr>
        <p:spPr>
          <a:xfrm>
            <a:off x="11685181" y="3678865"/>
            <a:ext cx="2604977" cy="1779176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8677E8-66D0-E32A-7EFE-5FD66806DBDC}"/>
              </a:ext>
            </a:extLst>
          </p:cNvPr>
          <p:cNvSpPr/>
          <p:nvPr/>
        </p:nvSpPr>
        <p:spPr>
          <a:xfrm>
            <a:off x="9179487" y="3675757"/>
            <a:ext cx="2604977" cy="1779176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1 Bha forest loss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Biodiversity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Water cycle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LUC emissions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9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EC9A50-02BE-62DC-4A34-E5FDD62F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431526-C4B2-7AAE-C9FD-7589D0434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integration and trade liberalization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378B9-F07E-AD83-D77A-17296FA5CC9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Global agricultural markets became increasingly integrated </a:t>
            </a:r>
          </a:p>
          <a:p>
            <a:pPr lvl="1"/>
            <a:r>
              <a:rPr lang="en-US" dirty="0"/>
              <a:t>Industrialization and globalization</a:t>
            </a:r>
          </a:p>
          <a:p>
            <a:pPr lvl="1"/>
            <a:r>
              <a:rPr lang="en-US" dirty="0"/>
              <a:t>Trade cost and barrier reductions</a:t>
            </a:r>
          </a:p>
          <a:p>
            <a:pPr lvl="1"/>
            <a:endParaRPr lang="en-US" dirty="0"/>
          </a:p>
          <a:p>
            <a:r>
              <a:rPr lang="en-US" dirty="0"/>
              <a:t>Fix the “</a:t>
            </a:r>
            <a:r>
              <a:rPr lang="en-US" b="1" dirty="0"/>
              <a:t>Missing globalization</a:t>
            </a:r>
            <a:r>
              <a:rPr lang="en-US" dirty="0"/>
              <a:t>” issue (</a:t>
            </a:r>
            <a:r>
              <a:rPr lang="en-US" sz="2400" i="1" dirty="0">
                <a:hlinkClick r:id="rId2"/>
              </a:rPr>
              <a:t>Donaldson, 2015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Crop consumption: total (+60%) vs. imported (+150%) in 1995 - 2015</a:t>
            </a:r>
          </a:p>
          <a:p>
            <a:pPr lvl="1"/>
            <a:r>
              <a:rPr lang="en-US" dirty="0"/>
              <a:t>Underestimate trade expansions and gains from market integration</a:t>
            </a:r>
          </a:p>
          <a:p>
            <a:endParaRPr lang="en-US" dirty="0"/>
          </a:p>
          <a:p>
            <a:r>
              <a:rPr lang="en-US" dirty="0"/>
              <a:t>Trade integration scenarios to lower non-economic barriers</a:t>
            </a:r>
          </a:p>
          <a:p>
            <a:pPr lvl="1"/>
            <a:r>
              <a:rPr lang="en-US" dirty="0"/>
              <a:t>Global Ag market become 50% more integrated in every 40 years</a:t>
            </a:r>
          </a:p>
          <a:p>
            <a:pPr lvl="1"/>
            <a:r>
              <a:rPr lang="en-US" dirty="0"/>
              <a:t>Lower “distance” &amp; higher “gravity”</a:t>
            </a:r>
          </a:p>
          <a:p>
            <a:pPr lvl="1"/>
            <a:r>
              <a:rPr lang="en-US" dirty="0"/>
              <a:t>Improves adaptation with the evolution of comparative advantage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81D8B-C33A-5769-7988-71CFF0DEFAC3}"/>
              </a:ext>
            </a:extLst>
          </p:cNvPr>
          <p:cNvSpPr txBox="1"/>
          <p:nvPr/>
        </p:nvSpPr>
        <p:spPr>
          <a:xfrm>
            <a:off x="9303027" y="7860268"/>
            <a:ext cx="5565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hlinkClick r:id="rId3"/>
              </a:rPr>
              <a:t>Zhao et al. 2021 EAP</a:t>
            </a:r>
            <a:r>
              <a:rPr lang="en-US" sz="1600" i="1" dirty="0"/>
              <a:t> &amp; </a:t>
            </a:r>
            <a:r>
              <a:rPr lang="en-US" sz="1600" i="1" dirty="0">
                <a:hlinkClick r:id="rId4"/>
              </a:rPr>
              <a:t>Zhao et al. 2022 GEC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71892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FB3CC-3D68-E2B0-C2A7-58C903A0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B0D7C-9225-5EEA-7653-BD762AB6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AgLU related studies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8754F-8328-1BDC-C46E-8447E87428E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92696" y="1608644"/>
            <a:ext cx="12801600" cy="6584380"/>
          </a:xfrm>
        </p:spPr>
        <p:txBody>
          <a:bodyPr/>
          <a:lstStyle/>
          <a:p>
            <a:r>
              <a:rPr lang="en-US" dirty="0"/>
              <a:t>Agricultural labor supply &amp; climate impacts</a:t>
            </a:r>
          </a:p>
          <a:p>
            <a:pPr lvl="1"/>
            <a:r>
              <a:rPr lang="en-US" dirty="0">
                <a:hlinkClick r:id="rId2"/>
              </a:rPr>
              <a:t>Hill et al. (2021 ARRE)</a:t>
            </a:r>
            <a:r>
              <a:rPr lang="en-US" dirty="0"/>
              <a:t> &amp; </a:t>
            </a:r>
            <a:r>
              <a:rPr lang="en-US" dirty="0">
                <a:hlinkClick r:id="rId3"/>
              </a:rPr>
              <a:t>Lima et al. (2021 ERL)</a:t>
            </a:r>
            <a:endParaRPr lang="en-US" dirty="0"/>
          </a:p>
          <a:p>
            <a:r>
              <a:rPr lang="en-US" dirty="0"/>
              <a:t>Biodiversity: </a:t>
            </a:r>
            <a:r>
              <a:rPr lang="fr-FR" sz="2400" dirty="0" err="1">
                <a:hlinkClick r:id="rId4"/>
              </a:rPr>
              <a:t>Leclère</a:t>
            </a:r>
            <a:r>
              <a:rPr lang="fr-FR" sz="2400" dirty="0">
                <a:hlinkClick r:id="rId4"/>
              </a:rPr>
              <a:t> et al. (2020 nature)</a:t>
            </a:r>
            <a:endParaRPr lang="en-US" sz="2400" dirty="0"/>
          </a:p>
          <a:p>
            <a:r>
              <a:rPr lang="en-US" dirty="0"/>
              <a:t>Climate impacts on TFP: </a:t>
            </a:r>
            <a:r>
              <a:rPr lang="en-US" sz="2400" dirty="0">
                <a:hlinkClick r:id="rId5"/>
              </a:rPr>
              <a:t>Jägermeyr et al. (2021 </a:t>
            </a:r>
            <a:r>
              <a:rPr lang="en-US" sz="2400" dirty="0" err="1">
                <a:hlinkClick r:id="rId5"/>
              </a:rPr>
              <a:t>nfood</a:t>
            </a:r>
            <a:r>
              <a:rPr lang="en-US" sz="2400" dirty="0">
                <a:hlinkClick r:id="rId5"/>
              </a:rPr>
              <a:t>)</a:t>
            </a:r>
            <a:r>
              <a:rPr lang="en-US" dirty="0"/>
              <a:t> </a:t>
            </a:r>
            <a:r>
              <a:rPr lang="en-US" sz="2400" dirty="0"/>
              <a:t>&amp; </a:t>
            </a:r>
            <a:r>
              <a:rPr lang="en-US" sz="2400" dirty="0">
                <a:hlinkClick r:id="rId6"/>
              </a:rPr>
              <a:t>Ortiz-</a:t>
            </a:r>
            <a:r>
              <a:rPr lang="en-US" sz="2400" dirty="0" err="1">
                <a:hlinkClick r:id="rId6"/>
              </a:rPr>
              <a:t>Bobea</a:t>
            </a:r>
            <a:r>
              <a:rPr lang="en-US" sz="2400" dirty="0">
                <a:hlinkClick r:id="rId6"/>
              </a:rPr>
              <a:t> et al. (2021 </a:t>
            </a:r>
            <a:r>
              <a:rPr lang="en-US" sz="2400" dirty="0" err="1">
                <a:hlinkClick r:id="rId6"/>
              </a:rPr>
              <a:t>ncc</a:t>
            </a:r>
            <a:r>
              <a:rPr lang="en-US" sz="2400" dirty="0">
                <a:hlinkClick r:id="rId6"/>
              </a:rPr>
              <a:t>)</a:t>
            </a:r>
            <a:endParaRPr lang="en-US" sz="2400" dirty="0"/>
          </a:p>
          <a:p>
            <a:r>
              <a:rPr lang="en-US" dirty="0"/>
              <a:t>Eutrophication: </a:t>
            </a:r>
            <a:r>
              <a:rPr lang="en-US" sz="2400" dirty="0">
                <a:hlinkClick r:id="rId7"/>
              </a:rPr>
              <a:t>Sinha et al. (2017 science)</a:t>
            </a:r>
            <a:endParaRPr lang="en-US" sz="2400" dirty="0"/>
          </a:p>
          <a:p>
            <a:r>
              <a:rPr lang="en-US" dirty="0"/>
              <a:t>Food demand: </a:t>
            </a:r>
            <a:r>
              <a:rPr lang="en-US" sz="2400" dirty="0">
                <a:hlinkClick r:id="rId8"/>
              </a:rPr>
              <a:t>Edmonds et al. (2017 CCE)</a:t>
            </a:r>
            <a:r>
              <a:rPr lang="en-US" sz="2400" dirty="0"/>
              <a:t> </a:t>
            </a:r>
          </a:p>
          <a:p>
            <a:r>
              <a:rPr lang="en-US" dirty="0"/>
              <a:t>Hindcast experiment /historical validation </a:t>
            </a:r>
          </a:p>
          <a:p>
            <a:pPr lvl="1"/>
            <a:r>
              <a:rPr lang="en-US" dirty="0">
                <a:hlinkClick r:id="rId9"/>
              </a:rPr>
              <a:t>Calvin et al. (2017 CCE)</a:t>
            </a:r>
            <a:r>
              <a:rPr lang="en-US" dirty="0"/>
              <a:t> &amp; </a:t>
            </a:r>
            <a:r>
              <a:rPr lang="en-US" dirty="0">
                <a:hlinkClick r:id="rId10"/>
              </a:rPr>
              <a:t>Calvin et al. (2022 GMD)</a:t>
            </a:r>
            <a:r>
              <a:rPr lang="en-US" dirty="0"/>
              <a:t> &amp; </a:t>
            </a:r>
            <a:r>
              <a:rPr lang="en-US" dirty="0">
                <a:hlinkClick r:id="rId11"/>
              </a:rPr>
              <a:t>Zhao et al. (2021 EAP)</a:t>
            </a:r>
            <a:endParaRPr lang="en-US" dirty="0"/>
          </a:p>
          <a:p>
            <a:r>
              <a:rPr lang="en-US" dirty="0"/>
              <a:t>Land-based mitigation </a:t>
            </a:r>
          </a:p>
          <a:p>
            <a:pPr lvl="1"/>
            <a:r>
              <a:rPr lang="en-US" dirty="0">
                <a:hlinkClick r:id="rId12"/>
              </a:rPr>
              <a:t>Calvin et al. (2014 CC)</a:t>
            </a:r>
            <a:r>
              <a:rPr lang="en-US" dirty="0"/>
              <a:t> &amp; </a:t>
            </a:r>
            <a:r>
              <a:rPr lang="en-US" dirty="0">
                <a:hlinkClick r:id="rId13"/>
              </a:rPr>
              <a:t>Wise et al. (2009 science)</a:t>
            </a:r>
            <a:r>
              <a:rPr lang="en-US" dirty="0"/>
              <a:t> &amp; </a:t>
            </a:r>
            <a:r>
              <a:rPr lang="en-US" dirty="0">
                <a:hlinkClick r:id="rId14"/>
              </a:rPr>
              <a:t>Fujimori et al. (2022 </a:t>
            </a:r>
            <a:r>
              <a:rPr lang="en-US" dirty="0" err="1">
                <a:hlinkClick r:id="rId14"/>
              </a:rPr>
              <a:t>nfood</a:t>
            </a:r>
            <a:r>
              <a:rPr lang="en-US" dirty="0">
                <a:hlinkClick r:id="rId14"/>
              </a:rPr>
              <a:t>)</a:t>
            </a:r>
            <a:endParaRPr lang="en-US" dirty="0"/>
          </a:p>
          <a:p>
            <a:r>
              <a:rPr lang="en-US" dirty="0"/>
              <a:t>Nutrient and Health: </a:t>
            </a:r>
            <a:r>
              <a:rPr lang="en-US" sz="2400" dirty="0">
                <a:hlinkClick r:id="rId15"/>
              </a:rPr>
              <a:t>Willett et al. (2019 Lancet)</a:t>
            </a:r>
            <a:endParaRPr lang="en-US" sz="2400" dirty="0"/>
          </a:p>
          <a:p>
            <a:r>
              <a:rPr lang="en-US" dirty="0"/>
              <a:t>Virtual water &amp; land-use emissions</a:t>
            </a:r>
          </a:p>
          <a:p>
            <a:pPr lvl="1"/>
            <a:r>
              <a:rPr lang="en-US" dirty="0">
                <a:hlinkClick r:id="rId16"/>
              </a:rPr>
              <a:t>Graham et al. (2020 </a:t>
            </a:r>
            <a:r>
              <a:rPr lang="en-US" dirty="0" err="1">
                <a:hlinkClick r:id="rId16"/>
              </a:rPr>
              <a:t>nc</a:t>
            </a:r>
            <a:r>
              <a:rPr lang="en-US" dirty="0">
                <a:hlinkClick r:id="rId16"/>
              </a:rPr>
              <a:t>)</a:t>
            </a:r>
            <a:r>
              <a:rPr lang="en-US" dirty="0"/>
              <a:t> &amp; </a:t>
            </a:r>
            <a:r>
              <a:rPr lang="en-US" dirty="0">
                <a:hlinkClick r:id="rId17"/>
              </a:rPr>
              <a:t>Hong et al. (2022 science)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23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3B695-4FA3-2665-E706-26AA9C68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229610-6ED7-1A19-BA04-B160CCC92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0972800" cy="914400"/>
          </a:xfrm>
        </p:spPr>
        <p:txBody>
          <a:bodyPr/>
          <a:lstStyle/>
          <a:p>
            <a:r>
              <a:rPr lang="en-US" dirty="0"/>
              <a:t>Land use over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268DE-F439-5018-EED7-BFB843C2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47" y="1629641"/>
            <a:ext cx="9981950" cy="6552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57A3A-B5BC-D33B-9E1E-D7D9130B0761}"/>
              </a:ext>
            </a:extLst>
          </p:cNvPr>
          <p:cNvSpPr txBox="1"/>
          <p:nvPr/>
        </p:nvSpPr>
        <p:spPr>
          <a:xfrm>
            <a:off x="11302410" y="7907218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Ellis (2021)</a:t>
            </a:r>
            <a:r>
              <a:rPr lang="en-US" sz="1400" i="1" dirty="0"/>
              <a:t>; </a:t>
            </a:r>
            <a:r>
              <a:rPr lang="en-US" sz="1400" i="1" dirty="0">
                <a:hlinkClick r:id="rId4"/>
              </a:rPr>
              <a:t>Goldewijk et al. (2017)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8506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A6D77-C4C1-4F21-BE27-3FDDCF08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24191-3CD1-4E45-A9C7-6A98578D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5" y="288415"/>
            <a:ext cx="11612880" cy="78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37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709B9-99B7-40AD-87A9-377D8FF38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039D8-E184-4CF6-BE59-CB8E9F02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FAO data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C968D9A3-C8F1-4D69-B22E-F013B66E03E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313154" y="1972064"/>
            <a:ext cx="7874883" cy="5965821"/>
          </a:xfr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8F4F2FA-E13E-43A7-8835-95CA57975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076"/>
          <a:stretch/>
        </p:blipFill>
        <p:spPr>
          <a:xfrm>
            <a:off x="8390855" y="1972064"/>
            <a:ext cx="6056664" cy="56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1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A6F8C0-C8F1-41E1-8210-D21375DE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F5B7-8F25-47FF-B140-C3FC8C00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Self-sufficiency </a:t>
            </a:r>
          </a:p>
        </p:txBody>
      </p:sp>
      <p:pic>
        <p:nvPicPr>
          <p:cNvPr id="6" name="Content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476AC7E5-CECE-4A64-8814-281442D61A2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893641" y="2130137"/>
            <a:ext cx="5047487" cy="5486400"/>
          </a:xfrm>
        </p:spPr>
      </p:pic>
    </p:spTree>
    <p:extLst>
      <p:ext uri="{BB962C8B-B14F-4D97-AF65-F5344CB8AC3E}">
        <p14:creationId xmlns:p14="http://schemas.microsoft.com/office/powerpoint/2010/main" val="9431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B7B8F-BF97-40A4-996D-F73D7663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A4887-0701-4948-9148-E12B03F1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harvested area by use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A0FE3697-B623-4EA6-96AD-7022B020EA7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1674183" y="1827125"/>
            <a:ext cx="5641017" cy="6131542"/>
          </a:xfrm>
        </p:spPr>
      </p:pic>
    </p:spTree>
    <p:extLst>
      <p:ext uri="{BB962C8B-B14F-4D97-AF65-F5344CB8AC3E}">
        <p14:creationId xmlns:p14="http://schemas.microsoft.com/office/powerpoint/2010/main" val="53633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96D47-E8BB-A1DB-6534-A04EF25B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D981B2-E3F9-8169-BA38-3C01E8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waste vs. food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F9CE7-720B-ED89-F57A-216A7CA751FF}"/>
              </a:ext>
            </a:extLst>
          </p:cNvPr>
          <p:cNvPicPr/>
          <p:nvPr/>
        </p:nvPicPr>
        <p:blipFill rotWithShape="1">
          <a:blip r:embed="rId2"/>
          <a:srcRect l="12576" t="20401" r="60669" b="39800"/>
          <a:stretch/>
        </p:blipFill>
        <p:spPr bwMode="auto">
          <a:xfrm>
            <a:off x="3599631" y="2281167"/>
            <a:ext cx="8595360" cy="5043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CEA03C-697D-5E86-26F3-52A1D4BF1923}"/>
              </a:ext>
            </a:extLst>
          </p:cNvPr>
          <p:cNvSpPr/>
          <p:nvPr/>
        </p:nvSpPr>
        <p:spPr>
          <a:xfrm>
            <a:off x="9064703" y="7281175"/>
            <a:ext cx="3385863" cy="491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92" dirty="0">
                <a:solidFill>
                  <a:srgbClr val="0000FF"/>
                </a:solidFill>
                <a:latin typeface="Times New Roman" panose="02020603050405020304" pitchFamily="18" charset="0"/>
              </a:rPr>
              <a:t>Post-harvest crop losses</a:t>
            </a:r>
            <a:endParaRPr lang="en-US" sz="2592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D7732-552B-EC9F-D1CC-0D6E38949B0C}"/>
              </a:ext>
            </a:extLst>
          </p:cNvPr>
          <p:cNvSpPr/>
          <p:nvPr/>
        </p:nvSpPr>
        <p:spPr>
          <a:xfrm>
            <a:off x="3723143" y="1789941"/>
            <a:ext cx="1751826" cy="491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92" dirty="0">
                <a:solidFill>
                  <a:srgbClr val="FF0000"/>
                </a:solidFill>
                <a:latin typeface="Times New Roman" panose="02020603050405020304" pitchFamily="18" charset="0"/>
              </a:rPr>
              <a:t>Food Waste</a:t>
            </a:r>
            <a:endParaRPr lang="en-US" sz="2592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522BA7-35F8-87C3-C6CD-F940CF315963}"/>
              </a:ext>
            </a:extLst>
          </p:cNvPr>
          <p:cNvCxnSpPr/>
          <p:nvPr/>
        </p:nvCxnSpPr>
        <p:spPr>
          <a:xfrm>
            <a:off x="4599056" y="2281167"/>
            <a:ext cx="0" cy="208483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B7856-42EE-9580-B6FC-A94B8C36F1F5}"/>
              </a:ext>
            </a:extLst>
          </p:cNvPr>
          <p:cNvCxnSpPr/>
          <p:nvPr/>
        </p:nvCxnSpPr>
        <p:spPr>
          <a:xfrm flipH="1" flipV="1">
            <a:off x="10961066" y="6071183"/>
            <a:ext cx="1" cy="1253779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775016-82D7-C730-B19A-5698E8005124}"/>
              </a:ext>
            </a:extLst>
          </p:cNvPr>
          <p:cNvSpPr txBox="1"/>
          <p:nvPr/>
        </p:nvSpPr>
        <p:spPr>
          <a:xfrm>
            <a:off x="12765024" y="7958667"/>
            <a:ext cx="1726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FAO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8637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40ED8-1CAA-AAA3-1AC9-C4B4DEBB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ABE7F-E2FD-E4FB-200F-73312F62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TFP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C7FD5-408A-FF53-9341-6E758B38DEFC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D3F44D-D121-5C61-7CB7-905B6A5A2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92" y="1706920"/>
            <a:ext cx="8380674" cy="64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88176-3A18-ADCE-8572-AF2A05848244}"/>
              </a:ext>
            </a:extLst>
          </p:cNvPr>
          <p:cNvSpPr/>
          <p:nvPr/>
        </p:nvSpPr>
        <p:spPr>
          <a:xfrm>
            <a:off x="12030323" y="7958667"/>
            <a:ext cx="24171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USDA (2022)</a:t>
            </a:r>
            <a:endParaRPr lang="en-US" sz="1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7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248A8-52E6-E0ED-3D3A-0ED4DEF5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894080-5F96-0794-6C0D-74D30A84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total global agricultural land plateaued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56385-1D7E-B82F-0103-88F5AFB2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23" y="2057399"/>
            <a:ext cx="12931073" cy="4437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06BDFE-CC9A-0652-0015-2A7452143E16}"/>
              </a:ext>
            </a:extLst>
          </p:cNvPr>
          <p:cNvSpPr txBox="1"/>
          <p:nvPr/>
        </p:nvSpPr>
        <p:spPr>
          <a:xfrm>
            <a:off x="11676807" y="7929050"/>
            <a:ext cx="344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 action="ppaction://hlinkfile"/>
              </a:rPr>
              <a:t>Taylor and Rising (2021 ERL)</a:t>
            </a:r>
            <a:r>
              <a:rPr lang="en-US" sz="1400" i="1" dirty="0"/>
              <a:t>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B34A1-F11A-EF62-82A2-EA2D137F24B7}"/>
              </a:ext>
            </a:extLst>
          </p:cNvPr>
          <p:cNvSpPr txBox="1"/>
          <p:nvPr/>
        </p:nvSpPr>
        <p:spPr>
          <a:xfrm>
            <a:off x="9144001" y="1848456"/>
            <a:ext cx="202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002060"/>
                </a:solidFill>
              </a:rPr>
              <a:t>subsistence</a:t>
            </a:r>
          </a:p>
        </p:txBody>
      </p:sp>
    </p:spTree>
    <p:extLst>
      <p:ext uri="{BB962C8B-B14F-4D97-AF65-F5344CB8AC3E}">
        <p14:creationId xmlns:p14="http://schemas.microsoft.com/office/powerpoint/2010/main" val="164245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C8E8B02-F447-441C-8C45-7751BFB5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54480"/>
            <a:ext cx="4572009" cy="42672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yield shocks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767417-6E48-431E-83D2-869529E2B8A7}"/>
              </a:ext>
            </a:extLst>
          </p:cNvPr>
          <p:cNvSpPr txBox="1"/>
          <p:nvPr/>
        </p:nvSpPr>
        <p:spPr>
          <a:xfrm rot="16200000">
            <a:off x="13969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0A3298-A9EA-4E50-92F1-222F896C7A7A}"/>
              </a:ext>
            </a:extLst>
          </p:cNvPr>
          <p:cNvGrpSpPr/>
          <p:nvPr/>
        </p:nvGrpSpPr>
        <p:grpSpPr>
          <a:xfrm>
            <a:off x="1422841" y="5367678"/>
            <a:ext cx="4977968" cy="2557127"/>
            <a:chOff x="1422841" y="5367678"/>
            <a:chExt cx="4977968" cy="255712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59D851-38CE-41CB-9020-94548A8A2BC4}"/>
                </a:ext>
              </a:extLst>
            </p:cNvPr>
            <p:cNvSpPr txBox="1"/>
            <p:nvPr/>
          </p:nvSpPr>
          <p:spPr>
            <a:xfrm rot="16200000">
              <a:off x="515257" y="6275262"/>
              <a:ext cx="218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0000"/>
                  </a:solidFill>
                </a:rPr>
                <a:t>Interannual (%)</a:t>
              </a:r>
            </a:p>
          </p:txBody>
        </p:sp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2D57ED2F-06B4-424D-9C43-BF010BD34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5486400"/>
              <a:ext cx="4572009" cy="2438405"/>
            </a:xfrm>
            <a:prstGeom prst="rect">
              <a:avLst/>
            </a:prstGeom>
          </p:spPr>
        </p:pic>
      </p:grp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8993DBC-A608-4FE1-BBE6-AE3AE50C520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404100" y="1792349"/>
            <a:ext cx="6769100" cy="6268071"/>
          </a:xfrm>
        </p:spPr>
        <p:txBody>
          <a:bodyPr/>
          <a:lstStyle/>
          <a:p>
            <a:r>
              <a:rPr lang="en-US" dirty="0"/>
              <a:t>A high-emissions scenario</a:t>
            </a:r>
          </a:p>
          <a:p>
            <a:pPr lvl="1"/>
            <a:r>
              <a:rPr lang="en-US" dirty="0"/>
              <a:t>RCP8.5 &amp; GFDL-EPIC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Interannual variability</a:t>
            </a:r>
          </a:p>
          <a:p>
            <a:pPr lvl="1"/>
            <a:r>
              <a:rPr lang="en-US" dirty="0"/>
              <a:t>SD of annual percent change </a:t>
            </a:r>
          </a:p>
          <a:p>
            <a:pPr lvl="1"/>
            <a:r>
              <a:rPr lang="en-US" dirty="0">
                <a:solidFill>
                  <a:srgbClr val="007836"/>
                </a:solidFill>
              </a:rPr>
              <a:t>US oil crop (soybeans): 7.4%</a:t>
            </a:r>
          </a:p>
          <a:p>
            <a:pPr lvl="1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7EB16-1AC7-4F6D-A447-1B4D23F5FF58}"/>
              </a:ext>
            </a:extLst>
          </p:cNvPr>
          <p:cNvSpPr txBox="1"/>
          <p:nvPr/>
        </p:nvSpPr>
        <p:spPr>
          <a:xfrm>
            <a:off x="3837183" y="4577203"/>
            <a:ext cx="166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US oil crop </a:t>
            </a:r>
          </a:p>
          <a:p>
            <a:r>
              <a:rPr lang="en-US" sz="2000" dirty="0">
                <a:solidFill>
                  <a:srgbClr val="007836"/>
                </a:solidFill>
              </a:rPr>
              <a:t>(soybeans)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ABFBA-9DB7-490E-9754-4D0CF3B68D46}"/>
              </a:ext>
            </a:extLst>
          </p:cNvPr>
          <p:cNvSpPr txBox="1"/>
          <p:nvPr/>
        </p:nvSpPr>
        <p:spPr>
          <a:xfrm>
            <a:off x="6479988" y="3457694"/>
            <a:ext cx="862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-14%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914AB7-0F1C-4AFB-A019-EB26464D8F9E}"/>
              </a:ext>
            </a:extLst>
          </p:cNvPr>
          <p:cNvSpPr/>
          <p:nvPr/>
        </p:nvSpPr>
        <p:spPr>
          <a:xfrm>
            <a:off x="6139541" y="3727266"/>
            <a:ext cx="137160" cy="137160"/>
          </a:xfrm>
          <a:prstGeom prst="ellipse">
            <a:avLst/>
          </a:prstGeom>
          <a:noFill/>
          <a:ln w="28575">
            <a:solidFill>
              <a:srgbClr val="007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7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yield shocks</a:t>
            </a:r>
          </a:p>
        </p:txBody>
      </p:sp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1425D37A-D1DA-4C51-99BA-5A5576DB6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54480"/>
            <a:ext cx="4572009" cy="4267209"/>
          </a:xfrm>
          <a:prstGeom prst="rect">
            <a:avLst/>
          </a:prstGeom>
        </p:spPr>
      </p:pic>
      <p:pic>
        <p:nvPicPr>
          <p:cNvPr id="25" name="Picture 24" descr="A picture containing water, table, colorful, group&#10;&#10;Description automatically generated">
            <a:extLst>
              <a:ext uri="{FF2B5EF4-FFF2-40B4-BE49-F238E27FC236}">
                <a16:creationId xmlns:a16="http://schemas.microsoft.com/office/drawing/2014/main" id="{37BA1C30-908D-44FD-9491-B60706C7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50" y="5486400"/>
            <a:ext cx="4572009" cy="243840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54A70C8-AB6A-4B08-AB6B-CE8536ABA15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404100" y="1792349"/>
            <a:ext cx="6769100" cy="5838211"/>
          </a:xfrm>
        </p:spPr>
        <p:txBody>
          <a:bodyPr/>
          <a:lstStyle/>
          <a:p>
            <a:r>
              <a:rPr lang="en-US" dirty="0"/>
              <a:t>A high-emissions scenario</a:t>
            </a:r>
          </a:p>
          <a:p>
            <a:pPr lvl="1"/>
            <a:r>
              <a:rPr lang="en-US" dirty="0"/>
              <a:t>RCP8.5 &amp; GFDL-EPIC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Interannual variability</a:t>
            </a:r>
          </a:p>
          <a:p>
            <a:pPr lvl="1"/>
            <a:r>
              <a:rPr lang="en-US" dirty="0"/>
              <a:t>SD of annual percent change </a:t>
            </a:r>
          </a:p>
          <a:p>
            <a:pPr lvl="1"/>
            <a:r>
              <a:rPr lang="en-US" dirty="0">
                <a:solidFill>
                  <a:srgbClr val="007836"/>
                </a:solidFill>
              </a:rPr>
              <a:t>US oil crop (soybeans): 7.4%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World:  4%</a:t>
            </a:r>
          </a:p>
          <a:p>
            <a:pPr lvl="1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12F5C-AE0B-46BC-A5D9-06D93C347A15}"/>
              </a:ext>
            </a:extLst>
          </p:cNvPr>
          <p:cNvSpPr txBox="1"/>
          <p:nvPr/>
        </p:nvSpPr>
        <p:spPr>
          <a:xfrm rot="16200000">
            <a:off x="13969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8DB32-2225-45EE-9557-825CDD1963DF}"/>
              </a:ext>
            </a:extLst>
          </p:cNvPr>
          <p:cNvSpPr txBox="1"/>
          <p:nvPr/>
        </p:nvSpPr>
        <p:spPr>
          <a:xfrm rot="16200000">
            <a:off x="515257" y="627526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6412F-8D28-4FDE-ADFD-BB71D4CBECB4}"/>
              </a:ext>
            </a:extLst>
          </p:cNvPr>
          <p:cNvSpPr txBox="1"/>
          <p:nvPr/>
        </p:nvSpPr>
        <p:spPr>
          <a:xfrm>
            <a:off x="3312782" y="2488299"/>
            <a:ext cx="25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Other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region-crops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0FF7D-2863-42F1-B756-D1BED7C95D28}"/>
              </a:ext>
            </a:extLst>
          </p:cNvPr>
          <p:cNvSpPr txBox="1"/>
          <p:nvPr/>
        </p:nvSpPr>
        <p:spPr>
          <a:xfrm>
            <a:off x="3837183" y="4577203"/>
            <a:ext cx="166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US oil crop </a:t>
            </a:r>
          </a:p>
          <a:p>
            <a:r>
              <a:rPr lang="en-US" sz="2000" dirty="0">
                <a:solidFill>
                  <a:srgbClr val="007836"/>
                </a:solidFill>
              </a:rPr>
              <a:t>(soybeans)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F686D7-835A-4B67-8416-D42FA68765A4}"/>
              </a:ext>
            </a:extLst>
          </p:cNvPr>
          <p:cNvSpPr txBox="1"/>
          <p:nvPr/>
        </p:nvSpPr>
        <p:spPr>
          <a:xfrm>
            <a:off x="4667353" y="3839356"/>
            <a:ext cx="1901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average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D3515-53AA-4782-BCE5-D431D2B7764F}"/>
              </a:ext>
            </a:extLst>
          </p:cNvPr>
          <p:cNvSpPr txBox="1"/>
          <p:nvPr/>
        </p:nvSpPr>
        <p:spPr>
          <a:xfrm>
            <a:off x="6479988" y="3457694"/>
            <a:ext cx="862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-14%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96FC4-91CD-4A1E-B62A-92F11513CAFB}"/>
              </a:ext>
            </a:extLst>
          </p:cNvPr>
          <p:cNvSpPr txBox="1"/>
          <p:nvPr/>
        </p:nvSpPr>
        <p:spPr>
          <a:xfrm>
            <a:off x="6431375" y="3832449"/>
            <a:ext cx="86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-15%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B5F387-C1EA-41FB-BA64-F06570A586B1}"/>
              </a:ext>
            </a:extLst>
          </p:cNvPr>
          <p:cNvSpPr/>
          <p:nvPr/>
        </p:nvSpPr>
        <p:spPr>
          <a:xfrm>
            <a:off x="6139541" y="3709848"/>
            <a:ext cx="137160" cy="137160"/>
          </a:xfrm>
          <a:prstGeom prst="ellipse">
            <a:avLst/>
          </a:prstGeom>
          <a:noFill/>
          <a:ln w="28575">
            <a:solidFill>
              <a:srgbClr val="007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F1A34A-B41A-442B-AB6F-E0A573D8D027}"/>
              </a:ext>
            </a:extLst>
          </p:cNvPr>
          <p:cNvSpPr/>
          <p:nvPr/>
        </p:nvSpPr>
        <p:spPr>
          <a:xfrm>
            <a:off x="6143893" y="3844830"/>
            <a:ext cx="137160" cy="13716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BD2C9-7F8F-43BE-8696-31F3C35B6C2F}"/>
              </a:ext>
            </a:extLst>
          </p:cNvPr>
          <p:cNvSpPr txBox="1"/>
          <p:nvPr/>
        </p:nvSpPr>
        <p:spPr>
          <a:xfrm>
            <a:off x="5185611" y="5689303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7.4%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64BD12-FD99-4BF5-A470-32A89EEC4FCC}"/>
              </a:ext>
            </a:extLst>
          </p:cNvPr>
          <p:cNvSpPr txBox="1"/>
          <p:nvPr/>
        </p:nvSpPr>
        <p:spPr>
          <a:xfrm>
            <a:off x="5185611" y="6971874"/>
            <a:ext cx="9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4.0%</a:t>
            </a:r>
          </a:p>
        </p:txBody>
      </p:sp>
    </p:spTree>
    <p:extLst>
      <p:ext uri="{BB962C8B-B14F-4D97-AF65-F5344CB8AC3E}">
        <p14:creationId xmlns:p14="http://schemas.microsoft.com/office/powerpoint/2010/main" val="785257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834" y="198084"/>
            <a:ext cx="10067365" cy="1048012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Climate impacts on agriculture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Original GCAM results</a:t>
            </a:r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9BEB17-2877-4AD5-8AAC-51DFFDA7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554475"/>
            <a:ext cx="3048006" cy="4267209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C66F0-208E-4499-B1D0-FCC833943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299" y="1554475"/>
            <a:ext cx="3048006" cy="426720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75964F-503D-4AD9-8C09-47B00FEFC6C9}"/>
              </a:ext>
            </a:extLst>
          </p:cNvPr>
          <p:cNvSpPr txBox="1"/>
          <p:nvPr/>
        </p:nvSpPr>
        <p:spPr>
          <a:xfrm>
            <a:off x="8572500" y="2867141"/>
            <a:ext cx="190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average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EA381-C896-4B57-B6F5-6F2C79AEA882}"/>
              </a:ext>
            </a:extLst>
          </p:cNvPr>
          <p:cNvSpPr txBox="1"/>
          <p:nvPr/>
        </p:nvSpPr>
        <p:spPr>
          <a:xfrm rot="16200000">
            <a:off x="599185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1BF83-A820-48FA-8FD4-F3D689E34E81}"/>
              </a:ext>
            </a:extLst>
          </p:cNvPr>
          <p:cNvSpPr txBox="1"/>
          <p:nvPr/>
        </p:nvSpPr>
        <p:spPr>
          <a:xfrm>
            <a:off x="8769529" y="4552553"/>
            <a:ext cx="1793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836"/>
                </a:solidFill>
              </a:rPr>
              <a:t>US oil crop</a:t>
            </a:r>
          </a:p>
          <a:p>
            <a:pPr algn="ctr"/>
            <a:r>
              <a:rPr lang="en-US" sz="2000" dirty="0">
                <a:solidFill>
                  <a:srgbClr val="007836"/>
                </a:solidFill>
              </a:rPr>
              <a:t> (soybeans)</a:t>
            </a:r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3F5A10E8-10FF-4C2C-ABB5-DB0613CF6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554480"/>
            <a:ext cx="4572009" cy="4267209"/>
          </a:xfrm>
          <a:prstGeom prst="rect">
            <a:avLst/>
          </a:prstGeom>
        </p:spPr>
      </p:pic>
      <p:pic>
        <p:nvPicPr>
          <p:cNvPr id="27" name="Picture 26" descr="A picture containing water, table, colorful, group&#10;&#10;Description automatically generated">
            <a:extLst>
              <a:ext uri="{FF2B5EF4-FFF2-40B4-BE49-F238E27FC236}">
                <a16:creationId xmlns:a16="http://schemas.microsoft.com/office/drawing/2014/main" id="{22E80DF1-A2E5-44AF-8219-A0E33C8D0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150" y="5486400"/>
            <a:ext cx="4572009" cy="24384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C2934-11F7-48C2-B1F2-EF98513BB265}"/>
              </a:ext>
            </a:extLst>
          </p:cNvPr>
          <p:cNvSpPr txBox="1"/>
          <p:nvPr/>
        </p:nvSpPr>
        <p:spPr>
          <a:xfrm rot="16200000">
            <a:off x="13969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BAADA2-66BC-40F3-ACCE-7B160B2AB78C}"/>
              </a:ext>
            </a:extLst>
          </p:cNvPr>
          <p:cNvSpPr txBox="1"/>
          <p:nvPr/>
        </p:nvSpPr>
        <p:spPr>
          <a:xfrm rot="16200000">
            <a:off x="515257" y="627526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853F52-392E-4E95-9B80-82BC50481B26}"/>
              </a:ext>
            </a:extLst>
          </p:cNvPr>
          <p:cNvSpPr txBox="1"/>
          <p:nvPr/>
        </p:nvSpPr>
        <p:spPr>
          <a:xfrm>
            <a:off x="3312782" y="2488299"/>
            <a:ext cx="25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Other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region-crops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FA5601-2A9C-44AB-9651-F9C11C1117FF}"/>
              </a:ext>
            </a:extLst>
          </p:cNvPr>
          <p:cNvSpPr txBox="1"/>
          <p:nvPr/>
        </p:nvSpPr>
        <p:spPr>
          <a:xfrm>
            <a:off x="3837183" y="4577203"/>
            <a:ext cx="166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US oil crop </a:t>
            </a:r>
          </a:p>
          <a:p>
            <a:r>
              <a:rPr lang="en-US" sz="2000" dirty="0">
                <a:solidFill>
                  <a:srgbClr val="007836"/>
                </a:solidFill>
              </a:rPr>
              <a:t>(soybeans)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74C643-F1B4-4EAF-82B2-3A01A594CBA6}"/>
              </a:ext>
            </a:extLst>
          </p:cNvPr>
          <p:cNvSpPr txBox="1"/>
          <p:nvPr/>
        </p:nvSpPr>
        <p:spPr>
          <a:xfrm>
            <a:off x="4667353" y="3839356"/>
            <a:ext cx="1901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average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C78CFA-4AE1-4204-964E-E2B9007267ED}"/>
              </a:ext>
            </a:extLst>
          </p:cNvPr>
          <p:cNvSpPr txBox="1"/>
          <p:nvPr/>
        </p:nvSpPr>
        <p:spPr>
          <a:xfrm>
            <a:off x="5185611" y="5689303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7.4%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7D5D2-14BD-439E-8693-444BA203B2B4}"/>
              </a:ext>
            </a:extLst>
          </p:cNvPr>
          <p:cNvSpPr txBox="1"/>
          <p:nvPr/>
        </p:nvSpPr>
        <p:spPr>
          <a:xfrm>
            <a:off x="5185611" y="6971874"/>
            <a:ext cx="9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4.0%</a:t>
            </a:r>
          </a:p>
        </p:txBody>
      </p:sp>
    </p:spTree>
    <p:extLst>
      <p:ext uri="{BB962C8B-B14F-4D97-AF65-F5344CB8AC3E}">
        <p14:creationId xmlns:p14="http://schemas.microsoft.com/office/powerpoint/2010/main" val="356151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B3C9C49F-4CFF-4B8F-A6C2-5A2B72FB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554480"/>
            <a:ext cx="3048006" cy="42672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231AB9-AEBA-48D1-B677-889F1824E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554480"/>
            <a:ext cx="3048006" cy="4267209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6284A9AA-76C8-43D4-A127-FDA409399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5486400"/>
            <a:ext cx="3048006" cy="2438405"/>
          </a:xfrm>
          <a:prstGeom prst="rect">
            <a:avLst/>
          </a:prstGeom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43CC5-5D0F-4DCF-A76E-4D547B64A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769" y="5486400"/>
            <a:ext cx="3048006" cy="243840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61DD88E-92C6-4611-B0EE-014F4A46D828}"/>
              </a:ext>
            </a:extLst>
          </p:cNvPr>
          <p:cNvSpPr txBox="1"/>
          <p:nvPr/>
        </p:nvSpPr>
        <p:spPr>
          <a:xfrm>
            <a:off x="8572500" y="2867141"/>
            <a:ext cx="1901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average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67059-3F4F-40E7-AE47-69A13F258EB7}"/>
              </a:ext>
            </a:extLst>
          </p:cNvPr>
          <p:cNvSpPr txBox="1"/>
          <p:nvPr/>
        </p:nvSpPr>
        <p:spPr>
          <a:xfrm rot="16200000">
            <a:off x="599185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90ECD-EC00-4712-82AC-D711F2208648}"/>
              </a:ext>
            </a:extLst>
          </p:cNvPr>
          <p:cNvSpPr txBox="1"/>
          <p:nvPr/>
        </p:nvSpPr>
        <p:spPr>
          <a:xfrm rot="16200000">
            <a:off x="6367417" y="632098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38856F47-E2E4-45D6-9A0B-8BCFB952F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554480"/>
            <a:ext cx="4572009" cy="4267209"/>
          </a:xfrm>
          <a:prstGeom prst="rect">
            <a:avLst/>
          </a:prstGeom>
        </p:spPr>
      </p:pic>
      <p:pic>
        <p:nvPicPr>
          <p:cNvPr id="26" name="Picture 25" descr="A picture containing water, table, colorful, group&#10;&#10;Description automatically generated">
            <a:extLst>
              <a:ext uri="{FF2B5EF4-FFF2-40B4-BE49-F238E27FC236}">
                <a16:creationId xmlns:a16="http://schemas.microsoft.com/office/drawing/2014/main" id="{60F676E4-1D46-4115-8C15-C7BFE70BE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50" y="5486400"/>
            <a:ext cx="4572009" cy="243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7A4440E-83C7-4285-A518-8DE18EFD675A}"/>
              </a:ext>
            </a:extLst>
          </p:cNvPr>
          <p:cNvSpPr txBox="1"/>
          <p:nvPr/>
        </p:nvSpPr>
        <p:spPr>
          <a:xfrm rot="16200000">
            <a:off x="13969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365954-0F43-4ADC-9199-85FF3A765BA3}"/>
              </a:ext>
            </a:extLst>
          </p:cNvPr>
          <p:cNvSpPr txBox="1"/>
          <p:nvPr/>
        </p:nvSpPr>
        <p:spPr>
          <a:xfrm rot="16200000">
            <a:off x="515257" y="627526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7F5C78-70AA-4281-BDCA-B2EE26EB5E40}"/>
              </a:ext>
            </a:extLst>
          </p:cNvPr>
          <p:cNvSpPr txBox="1"/>
          <p:nvPr/>
        </p:nvSpPr>
        <p:spPr>
          <a:xfrm>
            <a:off x="3312782" y="2488299"/>
            <a:ext cx="25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Other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region-crops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987362-74AB-4837-BF15-8809C695322C}"/>
              </a:ext>
            </a:extLst>
          </p:cNvPr>
          <p:cNvSpPr txBox="1"/>
          <p:nvPr/>
        </p:nvSpPr>
        <p:spPr>
          <a:xfrm>
            <a:off x="3837183" y="4577203"/>
            <a:ext cx="166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US oil crop </a:t>
            </a:r>
          </a:p>
          <a:p>
            <a:r>
              <a:rPr lang="en-US" sz="2000" dirty="0">
                <a:solidFill>
                  <a:srgbClr val="007836"/>
                </a:solidFill>
              </a:rPr>
              <a:t>(soybeans)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A455A0-464B-4353-B53C-2B3A0956B117}"/>
              </a:ext>
            </a:extLst>
          </p:cNvPr>
          <p:cNvSpPr txBox="1"/>
          <p:nvPr/>
        </p:nvSpPr>
        <p:spPr>
          <a:xfrm>
            <a:off x="8769529" y="4552553"/>
            <a:ext cx="1793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836"/>
                </a:solidFill>
              </a:rPr>
              <a:t>US oil crop</a:t>
            </a:r>
          </a:p>
          <a:p>
            <a:pPr algn="ctr"/>
            <a:r>
              <a:rPr lang="en-US" sz="2000" dirty="0">
                <a:solidFill>
                  <a:srgbClr val="007836"/>
                </a:solidFill>
              </a:rPr>
              <a:t> (soybeans)</a:t>
            </a:r>
          </a:p>
        </p:txBody>
      </p:sp>
      <p:sp>
        <p:nvSpPr>
          <p:cNvPr id="49" name="Title 2">
            <a:extLst>
              <a:ext uri="{FF2B5EF4-FFF2-40B4-BE49-F238E27FC236}">
                <a16:creationId xmlns:a16="http://schemas.microsoft.com/office/drawing/2014/main" id="{C3A0888C-5F8A-444A-9699-62574B92EDB4}"/>
              </a:ext>
            </a:extLst>
          </p:cNvPr>
          <p:cNvSpPr txBox="1">
            <a:spLocks/>
          </p:cNvSpPr>
          <p:nvPr/>
        </p:nvSpPr>
        <p:spPr>
          <a:xfrm>
            <a:off x="4105834" y="198084"/>
            <a:ext cx="10067365" cy="1048012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Climate impacts on agriculture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Run GCAM annually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858C0C-1ED6-4C15-A105-AD9A2244F7E0}"/>
              </a:ext>
            </a:extLst>
          </p:cNvPr>
          <p:cNvSpPr txBox="1"/>
          <p:nvPr/>
        </p:nvSpPr>
        <p:spPr>
          <a:xfrm>
            <a:off x="4667353" y="3839356"/>
            <a:ext cx="1901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average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640CF-B696-4D4C-B3E0-5637C6994B9D}"/>
              </a:ext>
            </a:extLst>
          </p:cNvPr>
          <p:cNvSpPr txBox="1"/>
          <p:nvPr/>
        </p:nvSpPr>
        <p:spPr>
          <a:xfrm>
            <a:off x="5185611" y="5689303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7.4%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EF9C93-B41A-4B12-9F19-87BF4C0A5782}"/>
              </a:ext>
            </a:extLst>
          </p:cNvPr>
          <p:cNvSpPr txBox="1"/>
          <p:nvPr/>
        </p:nvSpPr>
        <p:spPr>
          <a:xfrm>
            <a:off x="5185611" y="6971874"/>
            <a:ext cx="9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4.0%</a:t>
            </a:r>
          </a:p>
        </p:txBody>
      </p:sp>
    </p:spTree>
    <p:extLst>
      <p:ext uri="{BB962C8B-B14F-4D97-AF65-F5344CB8AC3E}">
        <p14:creationId xmlns:p14="http://schemas.microsoft.com/office/powerpoint/2010/main" val="374672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D5E8F6C-5155-45A4-877A-E9BF5CCD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1554480"/>
            <a:ext cx="3048006" cy="42672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5" name="Picture 3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A4284B-D6A1-4C4B-8884-766BF0F13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908" y="1554961"/>
            <a:ext cx="3048006" cy="426720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5DD817F2-8A77-47F6-A4FF-BD919600D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0" y="5486400"/>
            <a:ext cx="3048006" cy="2438405"/>
          </a:xfrm>
          <a:prstGeom prst="rect">
            <a:avLst/>
          </a:prstGeom>
        </p:spPr>
      </p:pic>
      <p:pic>
        <p:nvPicPr>
          <p:cNvPr id="43" name="Picture 42" descr="A picture containing colorful, water, red, white&#10;&#10;Description automatically generated">
            <a:extLst>
              <a:ext uri="{FF2B5EF4-FFF2-40B4-BE49-F238E27FC236}">
                <a16:creationId xmlns:a16="http://schemas.microsoft.com/office/drawing/2014/main" id="{F7E13219-C08B-4AFD-8B16-A76FC5EFF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5486398"/>
            <a:ext cx="3078338" cy="24384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5FAA00-EC97-4ABD-B9BA-184992071A58}"/>
              </a:ext>
            </a:extLst>
          </p:cNvPr>
          <p:cNvSpPr txBox="1"/>
          <p:nvPr/>
        </p:nvSpPr>
        <p:spPr>
          <a:xfrm rot="16200000">
            <a:off x="599185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29A78-74AF-47CC-A0FA-C28FB332C171}"/>
              </a:ext>
            </a:extLst>
          </p:cNvPr>
          <p:cNvSpPr txBox="1"/>
          <p:nvPr/>
        </p:nvSpPr>
        <p:spPr>
          <a:xfrm rot="16200000">
            <a:off x="6367417" y="632098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EECB02-06E3-4ED8-AF7F-03F45FFF26BC}"/>
              </a:ext>
            </a:extLst>
          </p:cNvPr>
          <p:cNvSpPr txBox="1"/>
          <p:nvPr/>
        </p:nvSpPr>
        <p:spPr>
          <a:xfrm>
            <a:off x="8700310" y="4577203"/>
            <a:ext cx="1793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836"/>
                </a:solidFill>
              </a:rPr>
              <a:t>US oil crop</a:t>
            </a:r>
          </a:p>
          <a:p>
            <a:pPr algn="ctr"/>
            <a:r>
              <a:rPr lang="en-US" sz="2000" dirty="0">
                <a:solidFill>
                  <a:srgbClr val="007836"/>
                </a:solidFill>
              </a:rPr>
              <a:t> (soybeans)</a:t>
            </a:r>
          </a:p>
        </p:txBody>
      </p:sp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15015627-D9D5-4CED-91DC-DDAD11608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1554480"/>
            <a:ext cx="4572009" cy="4267209"/>
          </a:xfrm>
          <a:prstGeom prst="rect">
            <a:avLst/>
          </a:prstGeom>
        </p:spPr>
      </p:pic>
      <p:pic>
        <p:nvPicPr>
          <p:cNvPr id="29" name="Picture 28" descr="A picture containing water, table, colorful, group&#10;&#10;Description automatically generated">
            <a:extLst>
              <a:ext uri="{FF2B5EF4-FFF2-40B4-BE49-F238E27FC236}">
                <a16:creationId xmlns:a16="http://schemas.microsoft.com/office/drawing/2014/main" id="{FDC17E1E-86FB-4257-A9A0-7819F7B2F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50" y="5486400"/>
            <a:ext cx="4572009" cy="24384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252A796-5E59-4C86-9A2E-D54DCCD84E66}"/>
              </a:ext>
            </a:extLst>
          </p:cNvPr>
          <p:cNvSpPr txBox="1"/>
          <p:nvPr/>
        </p:nvSpPr>
        <p:spPr>
          <a:xfrm>
            <a:off x="3312782" y="2488299"/>
            <a:ext cx="251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Other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region-crops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F3FCA-BF52-40F9-A48F-6E454ECEB9F4}"/>
              </a:ext>
            </a:extLst>
          </p:cNvPr>
          <p:cNvSpPr txBox="1"/>
          <p:nvPr/>
        </p:nvSpPr>
        <p:spPr>
          <a:xfrm rot="16200000">
            <a:off x="139690" y="3503418"/>
            <a:ext cx="293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Climate vs. no climate (%)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504C4C-ECA6-4E61-B802-6155D8EFEE82}"/>
              </a:ext>
            </a:extLst>
          </p:cNvPr>
          <p:cNvSpPr txBox="1"/>
          <p:nvPr/>
        </p:nvSpPr>
        <p:spPr>
          <a:xfrm rot="16200000">
            <a:off x="515257" y="627526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9CA798-5CA0-4D63-B4F1-A43A516191AF}"/>
              </a:ext>
            </a:extLst>
          </p:cNvPr>
          <p:cNvSpPr txBox="1"/>
          <p:nvPr/>
        </p:nvSpPr>
        <p:spPr>
          <a:xfrm>
            <a:off x="3837183" y="4577203"/>
            <a:ext cx="1660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836"/>
                </a:solidFill>
              </a:rPr>
              <a:t>US oil crop </a:t>
            </a:r>
          </a:p>
          <a:p>
            <a:r>
              <a:rPr lang="en-US" sz="2000" dirty="0">
                <a:solidFill>
                  <a:srgbClr val="007836"/>
                </a:solidFill>
              </a:rPr>
              <a:t>(soybeans)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664DF6-E943-43A1-8656-CE7046413F78}"/>
              </a:ext>
            </a:extLst>
          </p:cNvPr>
          <p:cNvSpPr txBox="1"/>
          <p:nvPr/>
        </p:nvSpPr>
        <p:spPr>
          <a:xfrm>
            <a:off x="8723708" y="2485765"/>
            <a:ext cx="1707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Other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region-crops</a:t>
            </a: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B8A4883C-1785-43E7-9CC8-59B3D3D71C1C}"/>
              </a:ext>
            </a:extLst>
          </p:cNvPr>
          <p:cNvSpPr txBox="1">
            <a:spLocks/>
          </p:cNvSpPr>
          <p:nvPr/>
        </p:nvSpPr>
        <p:spPr>
          <a:xfrm>
            <a:off x="4105834" y="198084"/>
            <a:ext cx="10067365" cy="1048012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Climate impacts on agriculture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Run GCAM annually + all region-crops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42CC4B-EE44-4192-95C6-DED2CC577C91}"/>
              </a:ext>
            </a:extLst>
          </p:cNvPr>
          <p:cNvSpPr txBox="1"/>
          <p:nvPr/>
        </p:nvSpPr>
        <p:spPr>
          <a:xfrm>
            <a:off x="4667353" y="3839356"/>
            <a:ext cx="1901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E0F34"/>
                </a:solidFill>
              </a:rPr>
              <a:t>World </a:t>
            </a:r>
          </a:p>
          <a:p>
            <a:pPr algn="ctr"/>
            <a:r>
              <a:rPr lang="en-US" sz="2000" dirty="0">
                <a:solidFill>
                  <a:srgbClr val="BE0F34"/>
                </a:solidFill>
              </a:rPr>
              <a:t>average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FE1FF3-0C1B-499E-BC00-705B09C0B8A7}"/>
              </a:ext>
            </a:extLst>
          </p:cNvPr>
          <p:cNvSpPr txBox="1"/>
          <p:nvPr/>
        </p:nvSpPr>
        <p:spPr>
          <a:xfrm>
            <a:off x="5185611" y="5689303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7.4%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B56B88-7DB4-400E-A064-CA27382F0281}"/>
              </a:ext>
            </a:extLst>
          </p:cNvPr>
          <p:cNvSpPr txBox="1"/>
          <p:nvPr/>
        </p:nvSpPr>
        <p:spPr>
          <a:xfrm>
            <a:off x="5185611" y="6971874"/>
            <a:ext cx="9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4.0%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5B9A12-8DD5-41FF-99DF-672B64E85F81}"/>
              </a:ext>
            </a:extLst>
          </p:cNvPr>
          <p:cNvGrpSpPr/>
          <p:nvPr/>
        </p:nvGrpSpPr>
        <p:grpSpPr>
          <a:xfrm>
            <a:off x="8025164" y="5614936"/>
            <a:ext cx="5802553" cy="1876298"/>
            <a:chOff x="8025164" y="5614936"/>
            <a:chExt cx="5802553" cy="18762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634BEE-7959-462A-9951-BFA88D53E800}"/>
                </a:ext>
              </a:extLst>
            </p:cNvPr>
            <p:cNvGrpSpPr/>
            <p:nvPr/>
          </p:nvGrpSpPr>
          <p:grpSpPr>
            <a:xfrm>
              <a:off x="8025164" y="5614936"/>
              <a:ext cx="1901064" cy="1876298"/>
              <a:chOff x="8025164" y="5614936"/>
              <a:chExt cx="1901064" cy="187629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AACF6D-B35F-4BE3-BF34-8E4F9763AAAD}"/>
                  </a:ext>
                </a:extLst>
              </p:cNvPr>
              <p:cNvSpPr txBox="1"/>
              <p:nvPr/>
            </p:nvSpPr>
            <p:spPr>
              <a:xfrm>
                <a:off x="8067312" y="5614936"/>
                <a:ext cx="17930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836"/>
                    </a:solidFill>
                  </a:rPr>
                  <a:t>US oil crop</a:t>
                </a:r>
              </a:p>
              <a:p>
                <a:pPr algn="ctr"/>
                <a:r>
                  <a:rPr lang="en-US" sz="2000" dirty="0">
                    <a:solidFill>
                      <a:srgbClr val="007836"/>
                    </a:solidFill>
                  </a:rPr>
                  <a:t> (soybeans)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7E05DB5-0F9D-4D3E-8906-EC545C9DAFB9}"/>
                  </a:ext>
                </a:extLst>
              </p:cNvPr>
              <p:cNvSpPr txBox="1"/>
              <p:nvPr/>
            </p:nvSpPr>
            <p:spPr>
              <a:xfrm>
                <a:off x="8025164" y="6783348"/>
                <a:ext cx="19010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BE0F34"/>
                    </a:solidFill>
                  </a:rPr>
                  <a:t>World </a:t>
                </a:r>
              </a:p>
              <a:p>
                <a:pPr algn="ctr"/>
                <a:r>
                  <a:rPr lang="en-US" sz="2000" dirty="0">
                    <a:solidFill>
                      <a:srgbClr val="BE0F34"/>
                    </a:solidFill>
                  </a:rPr>
                  <a:t>average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9421BC-0731-44AE-8E12-9FA368BA3876}"/>
                </a:ext>
              </a:extLst>
            </p:cNvPr>
            <p:cNvSpPr txBox="1"/>
            <p:nvPr/>
          </p:nvSpPr>
          <p:spPr>
            <a:xfrm>
              <a:off x="12873787" y="5715828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836"/>
                  </a:solidFill>
                </a:rPr>
                <a:t>4.5%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1CBE2B-4197-4C48-B824-A5543860A03E}"/>
                </a:ext>
              </a:extLst>
            </p:cNvPr>
            <p:cNvSpPr txBox="1"/>
            <p:nvPr/>
          </p:nvSpPr>
          <p:spPr>
            <a:xfrm>
              <a:off x="12873787" y="6998399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4.4%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667AFA-29CD-4ED8-97A6-48BD62936B2C}"/>
                </a:ext>
              </a:extLst>
            </p:cNvPr>
            <p:cNvSpPr txBox="1"/>
            <p:nvPr/>
          </p:nvSpPr>
          <p:spPr>
            <a:xfrm>
              <a:off x="9669412" y="5674806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836"/>
                  </a:solidFill>
                </a:rPr>
                <a:t>0.9%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125372-E81F-4664-B72F-D64AB5AA730F}"/>
                </a:ext>
              </a:extLst>
            </p:cNvPr>
            <p:cNvSpPr txBox="1"/>
            <p:nvPr/>
          </p:nvSpPr>
          <p:spPr>
            <a:xfrm>
              <a:off x="9669412" y="6957377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1.3%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8532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8D6D6261-BE26-446F-BF53-1C00A381665B}"/>
              </a:ext>
            </a:extLst>
          </p:cNvPr>
          <p:cNvSpPr txBox="1">
            <a:spLocks/>
          </p:cNvSpPr>
          <p:nvPr/>
        </p:nvSpPr>
        <p:spPr>
          <a:xfrm>
            <a:off x="1125415" y="2034139"/>
            <a:ext cx="5221948" cy="3192266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Imperfect foresight</a:t>
            </a:r>
          </a:p>
          <a:p>
            <a:r>
              <a:rPr lang="en-US" sz="2400" dirty="0"/>
              <a:t>Smaller variation for area</a:t>
            </a:r>
          </a:p>
          <a:p>
            <a:pPr lvl="1"/>
            <a:r>
              <a:rPr lang="en-US" sz="2000" dirty="0"/>
              <a:t>Slower adaptation </a:t>
            </a:r>
          </a:p>
          <a:p>
            <a:pPr lvl="1"/>
            <a:r>
              <a:rPr lang="en-US" sz="2000" dirty="0"/>
              <a:t>Effectively more rigid acreage responses</a:t>
            </a:r>
          </a:p>
          <a:p>
            <a:r>
              <a:rPr lang="en-US" sz="2400" dirty="0"/>
              <a:t>Higher price volatility </a:t>
            </a:r>
          </a:p>
          <a:p>
            <a:pPr lvl="1"/>
            <a:r>
              <a:rPr lang="en-US" sz="2000" dirty="0"/>
              <a:t>Endogenous market fluctuation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5963D2-81AE-415D-9A46-311B4CB9F1E8}"/>
              </a:ext>
            </a:extLst>
          </p:cNvPr>
          <p:cNvSpPr/>
          <p:nvPr/>
        </p:nvSpPr>
        <p:spPr>
          <a:xfrm>
            <a:off x="6492240" y="5029200"/>
            <a:ext cx="7680959" cy="3090672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5DD817F2-8A77-47F6-A4FF-BD919600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5486400"/>
            <a:ext cx="3048006" cy="2438405"/>
          </a:xfrm>
          <a:prstGeom prst="rect">
            <a:avLst/>
          </a:prstGeom>
        </p:spPr>
      </p:pic>
      <p:pic>
        <p:nvPicPr>
          <p:cNvPr id="43" name="Picture 42" descr="A picture containing colorful, water, red, white&#10;&#10;Description automatically generated">
            <a:extLst>
              <a:ext uri="{FF2B5EF4-FFF2-40B4-BE49-F238E27FC236}">
                <a16:creationId xmlns:a16="http://schemas.microsoft.com/office/drawing/2014/main" id="{F7E13219-C08B-4AFD-8B16-A76FC5EF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5486398"/>
            <a:ext cx="3078338" cy="243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F29A78-74AF-47CC-A0FA-C28FB332C171}"/>
              </a:ext>
            </a:extLst>
          </p:cNvPr>
          <p:cNvSpPr txBox="1"/>
          <p:nvPr/>
        </p:nvSpPr>
        <p:spPr>
          <a:xfrm rot="16200000">
            <a:off x="6367417" y="632098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sp>
        <p:nvSpPr>
          <p:cNvPr id="54" name="Title 2">
            <a:extLst>
              <a:ext uri="{FF2B5EF4-FFF2-40B4-BE49-F238E27FC236}">
                <a16:creationId xmlns:a16="http://schemas.microsoft.com/office/drawing/2014/main" id="{B8A4883C-1785-43E7-9CC8-59B3D3D71C1C}"/>
              </a:ext>
            </a:extLst>
          </p:cNvPr>
          <p:cNvSpPr txBox="1">
            <a:spLocks/>
          </p:cNvSpPr>
          <p:nvPr/>
        </p:nvSpPr>
        <p:spPr>
          <a:xfrm>
            <a:off x="4105834" y="198084"/>
            <a:ext cx="10067365" cy="1048012"/>
          </a:xfrm>
          <a:prstGeom prst="rect">
            <a:avLst/>
          </a:prstGeom>
        </p:spPr>
        <p:txBody>
          <a:bodyPr lIns="0" anchor="b"/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31B8C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Climate impacts on agriculture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Adaptive expectations</a:t>
            </a:r>
          </a:p>
        </p:txBody>
      </p:sp>
      <p:pic>
        <p:nvPicPr>
          <p:cNvPr id="27" name="Picture 2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22681C5-A688-4E43-B088-48F7A433E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9" t="183" r="11423" b="90750"/>
          <a:stretch/>
        </p:blipFill>
        <p:spPr>
          <a:xfrm>
            <a:off x="8440939" y="5151362"/>
            <a:ext cx="1899139" cy="386891"/>
          </a:xfrm>
          <a:prstGeom prst="rect">
            <a:avLst/>
          </a:prstGeom>
        </p:spPr>
      </p:pic>
      <p:pic>
        <p:nvPicPr>
          <p:cNvPr id="33" name="Picture 3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1C240F-EE27-4911-9964-096BD1EC7B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91" r="28587" b="91454"/>
          <a:stretch/>
        </p:blipFill>
        <p:spPr>
          <a:xfrm>
            <a:off x="12195301" y="5165445"/>
            <a:ext cx="973015" cy="364669"/>
          </a:xfrm>
          <a:prstGeom prst="rect">
            <a:avLst/>
          </a:prstGeom>
        </p:spPr>
      </p:pic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C6034EA2-99A3-490E-AA19-A43B0F4B1FD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 rot="16200000">
            <a:off x="5381999" y="6314195"/>
            <a:ext cx="3116095" cy="5461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accent2"/>
                </a:solidFill>
              </a:rPr>
              <a:t>Perfect foresight</a:t>
            </a:r>
          </a:p>
          <a:p>
            <a:pPr algn="ctr"/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69F491-8289-4DC8-92B1-EA40E6FA8470}"/>
              </a:ext>
            </a:extLst>
          </p:cNvPr>
          <p:cNvSpPr txBox="1"/>
          <p:nvPr/>
        </p:nvSpPr>
        <p:spPr>
          <a:xfrm rot="16200000">
            <a:off x="515257" y="6275262"/>
            <a:ext cx="21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Interannual (%)</a:t>
            </a:r>
          </a:p>
        </p:txBody>
      </p:sp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848C5003-D756-4E93-8DF3-3DEC1D1C72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9342"/>
          <a:stretch/>
        </p:blipFill>
        <p:spPr>
          <a:xfrm>
            <a:off x="1792173" y="5153123"/>
            <a:ext cx="4572009" cy="454794"/>
          </a:xfrm>
          <a:prstGeom prst="rect">
            <a:avLst/>
          </a:prstGeom>
        </p:spPr>
      </p:pic>
      <p:pic>
        <p:nvPicPr>
          <p:cNvPr id="34" name="Picture 33" descr="A picture containing water, table, colorful, group&#10;&#10;Description automatically generated">
            <a:extLst>
              <a:ext uri="{FF2B5EF4-FFF2-40B4-BE49-F238E27FC236}">
                <a16:creationId xmlns:a16="http://schemas.microsoft.com/office/drawing/2014/main" id="{08D1D038-D5BE-4B56-A762-BB74CE088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50" y="5486400"/>
            <a:ext cx="4572009" cy="24384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47C1EA-F1CE-454A-ACCC-0081E79978C0}"/>
              </a:ext>
            </a:extLst>
          </p:cNvPr>
          <p:cNvGrpSpPr/>
          <p:nvPr/>
        </p:nvGrpSpPr>
        <p:grpSpPr>
          <a:xfrm>
            <a:off x="10972800" y="2121774"/>
            <a:ext cx="3048006" cy="2746949"/>
            <a:chOff x="10919564" y="2121774"/>
            <a:chExt cx="3048006" cy="27469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0F49A8-D08E-4AA1-B607-5DD8098692C1}"/>
                </a:ext>
              </a:extLst>
            </p:cNvPr>
            <p:cNvGrpSpPr/>
            <p:nvPr/>
          </p:nvGrpSpPr>
          <p:grpSpPr>
            <a:xfrm>
              <a:off x="10919564" y="2121774"/>
              <a:ext cx="3048006" cy="2746949"/>
              <a:chOff x="10919564" y="2121774"/>
              <a:chExt cx="3048006" cy="2746949"/>
            </a:xfrm>
          </p:grpSpPr>
          <p:pic>
            <p:nvPicPr>
              <p:cNvPr id="48" name="Picture 47" descr="A close up of a person&#10;&#10;Description automatically generated">
                <a:extLst>
                  <a:ext uri="{FF2B5EF4-FFF2-40B4-BE49-F238E27FC236}">
                    <a16:creationId xmlns:a16="http://schemas.microsoft.com/office/drawing/2014/main" id="{0906AA1B-01F1-4A50-9F86-90322D00C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9564" y="2430318"/>
                <a:ext cx="3048006" cy="2438405"/>
              </a:xfrm>
              <a:prstGeom prst="rect">
                <a:avLst/>
              </a:prstGeom>
            </p:spPr>
          </p:pic>
          <p:pic>
            <p:nvPicPr>
              <p:cNvPr id="59" name="Picture 58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E32E06CA-E8D7-4F27-A9AD-77B35780DA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9491" r="28587" b="91454"/>
              <a:stretch/>
            </p:blipFill>
            <p:spPr>
              <a:xfrm>
                <a:off x="12195301" y="2121774"/>
                <a:ext cx="973015" cy="364669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9A83F5-CE45-445E-9D37-F4181B4CD462}"/>
                </a:ext>
              </a:extLst>
            </p:cNvPr>
            <p:cNvSpPr txBox="1"/>
            <p:nvPr/>
          </p:nvSpPr>
          <p:spPr>
            <a:xfrm>
              <a:off x="12763915" y="2583708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836"/>
                  </a:solidFill>
                </a:rPr>
                <a:t>6.4%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E36BB7-68B3-4045-89CB-031572010E84}"/>
                </a:ext>
              </a:extLst>
            </p:cNvPr>
            <p:cNvSpPr txBox="1"/>
            <p:nvPr/>
          </p:nvSpPr>
          <p:spPr>
            <a:xfrm>
              <a:off x="12763915" y="3866279"/>
              <a:ext cx="1058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10.6%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0251A1C-C60B-4058-820F-F374B486D6FA}"/>
              </a:ext>
            </a:extLst>
          </p:cNvPr>
          <p:cNvSpPr txBox="1"/>
          <p:nvPr/>
        </p:nvSpPr>
        <p:spPr>
          <a:xfrm>
            <a:off x="5185611" y="5689303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7.4%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DB5E81-A785-4A2A-A4DD-75A84E4EC10D}"/>
              </a:ext>
            </a:extLst>
          </p:cNvPr>
          <p:cNvSpPr txBox="1"/>
          <p:nvPr/>
        </p:nvSpPr>
        <p:spPr>
          <a:xfrm>
            <a:off x="5185611" y="6971874"/>
            <a:ext cx="95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4.0%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513C12-0442-40EB-9255-0A274CCBEF5F}"/>
              </a:ext>
            </a:extLst>
          </p:cNvPr>
          <p:cNvSpPr txBox="1"/>
          <p:nvPr/>
        </p:nvSpPr>
        <p:spPr>
          <a:xfrm>
            <a:off x="12873787" y="5715828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4.5%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23F147-050A-410B-B1DC-46304FFDAE34}"/>
              </a:ext>
            </a:extLst>
          </p:cNvPr>
          <p:cNvSpPr txBox="1"/>
          <p:nvPr/>
        </p:nvSpPr>
        <p:spPr>
          <a:xfrm>
            <a:off x="12873787" y="6998399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4.4%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80EDD0-D560-44D9-9F15-DCB8CCA29D09}"/>
              </a:ext>
            </a:extLst>
          </p:cNvPr>
          <p:cNvGrpSpPr/>
          <p:nvPr/>
        </p:nvGrpSpPr>
        <p:grpSpPr>
          <a:xfrm>
            <a:off x="6672044" y="1794716"/>
            <a:ext cx="4056922" cy="3225339"/>
            <a:chOff x="6672044" y="1794716"/>
            <a:chExt cx="4056922" cy="32253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CE40A0E-D8AC-4577-BBA6-6A769C4244C1}"/>
                </a:ext>
              </a:extLst>
            </p:cNvPr>
            <p:cNvGrpSpPr/>
            <p:nvPr/>
          </p:nvGrpSpPr>
          <p:grpSpPr>
            <a:xfrm>
              <a:off x="6672044" y="1794716"/>
              <a:ext cx="4056922" cy="3225339"/>
              <a:chOff x="6672044" y="1794716"/>
              <a:chExt cx="4056922" cy="322533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4B75441-F847-4CA7-ABD3-1680749269ED}"/>
                  </a:ext>
                </a:extLst>
              </p:cNvPr>
              <p:cNvGrpSpPr/>
              <p:nvPr/>
            </p:nvGrpSpPr>
            <p:grpSpPr>
              <a:xfrm>
                <a:off x="7680960" y="2122950"/>
                <a:ext cx="3048006" cy="2752079"/>
                <a:chOff x="5624410" y="2417307"/>
                <a:chExt cx="3048006" cy="2752079"/>
              </a:xfrm>
            </p:grpSpPr>
            <p:pic>
              <p:nvPicPr>
                <p:cNvPr id="44" name="Picture 43" descr="A close up of a colorful background&#10;&#10;Description automatically generated">
                  <a:extLst>
                    <a:ext uri="{FF2B5EF4-FFF2-40B4-BE49-F238E27FC236}">
                      <a16:creationId xmlns:a16="http://schemas.microsoft.com/office/drawing/2014/main" id="{7B547E4F-44F0-47BF-B8C8-FFE037C27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4410" y="2730981"/>
                  <a:ext cx="3048006" cy="2438405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close up of a piece of paper&#10;&#10;Description automatically generated">
                  <a:extLst>
                    <a:ext uri="{FF2B5EF4-FFF2-40B4-BE49-F238E27FC236}">
                      <a16:creationId xmlns:a16="http://schemas.microsoft.com/office/drawing/2014/main" id="{95805A20-C116-4EF9-BA93-1C642744FF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6269" t="183" r="11423" b="90750"/>
                <a:stretch/>
              </p:blipFill>
              <p:spPr>
                <a:xfrm>
                  <a:off x="6403234" y="2417307"/>
                  <a:ext cx="1899139" cy="386891"/>
                </a:xfrm>
                <a:prstGeom prst="rect">
                  <a:avLst/>
                </a:prstGeom>
              </p:spPr>
            </p:pic>
          </p:grpSp>
          <p:sp>
            <p:nvSpPr>
              <p:cNvPr id="57" name="Content Placeholder 3">
                <a:extLst>
                  <a:ext uri="{FF2B5EF4-FFF2-40B4-BE49-F238E27FC236}">
                    <a16:creationId xmlns:a16="http://schemas.microsoft.com/office/drawing/2014/main" id="{BF16D4B2-7042-49EB-9957-0F16A1F5C78E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5332426" y="3134334"/>
                <a:ext cx="3225339" cy="546104"/>
              </a:xfrm>
              <a:prstGeom prst="rect">
                <a:avLst/>
              </a:prstGeom>
            </p:spPr>
            <p:txBody>
              <a:bodyPr/>
              <a:lstStyle>
                <a:lvl1pPr marL="274320" indent="-274320" algn="l" defTabSz="109728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82296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37160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ü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92024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46888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301752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56616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11480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663440" indent="-274320" algn="l" defTabSz="109728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21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>
                    <a:solidFill>
                      <a:schemeClr val="accent2"/>
                    </a:solidFill>
                  </a:rPr>
                  <a:t>Adaptive expectation</a:t>
                </a:r>
                <a:endParaRPr lang="en-US" sz="2000" i="1" dirty="0">
                  <a:solidFill>
                    <a:schemeClr val="accent2"/>
                  </a:solidFill>
                </a:endParaRPr>
              </a:p>
              <a:p>
                <a:endParaRPr lang="en-US" sz="2400" i="1" dirty="0">
                  <a:solidFill>
                    <a:schemeClr val="accent2"/>
                  </a:solidFill>
                </a:endParaRPr>
              </a:p>
              <a:p>
                <a:endParaRPr lang="en-US" sz="2400" i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CFBCB9-C488-4958-B046-6CD561A72174}"/>
                  </a:ext>
                </a:extLst>
              </p:cNvPr>
              <p:cNvSpPr txBox="1"/>
              <p:nvPr/>
            </p:nvSpPr>
            <p:spPr>
              <a:xfrm rot="16200000">
                <a:off x="6367416" y="3276030"/>
                <a:ext cx="2184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000000"/>
                    </a:solidFill>
                  </a:rPr>
                  <a:t>Interannual (%)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C7977E-E98D-4259-9AF6-1E7D05A1F26E}"/>
                </a:ext>
              </a:extLst>
            </p:cNvPr>
            <p:cNvSpPr txBox="1"/>
            <p:nvPr/>
          </p:nvSpPr>
          <p:spPr>
            <a:xfrm>
              <a:off x="9669412" y="2586289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836"/>
                  </a:solidFill>
                </a:rPr>
                <a:t>0.2%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F8F930-3F7B-4812-B3A7-965B97F16332}"/>
                </a:ext>
              </a:extLst>
            </p:cNvPr>
            <p:cNvSpPr txBox="1"/>
            <p:nvPr/>
          </p:nvSpPr>
          <p:spPr>
            <a:xfrm>
              <a:off x="9669412" y="3868860"/>
              <a:ext cx="953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0.6%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02D662C-638A-4931-980F-40F3E9C1994D}"/>
              </a:ext>
            </a:extLst>
          </p:cNvPr>
          <p:cNvSpPr txBox="1"/>
          <p:nvPr/>
        </p:nvSpPr>
        <p:spPr>
          <a:xfrm>
            <a:off x="9669412" y="5674806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836"/>
                </a:solidFill>
              </a:rPr>
              <a:t>0.9%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500006-E078-4A30-87BA-F53F527F3DCC}"/>
              </a:ext>
            </a:extLst>
          </p:cNvPr>
          <p:cNvSpPr txBox="1"/>
          <p:nvPr/>
        </p:nvSpPr>
        <p:spPr>
          <a:xfrm>
            <a:off x="9669412" y="6957377"/>
            <a:ext cx="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1.3%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891957-B258-4155-9465-F7171F185219}"/>
              </a:ext>
            </a:extLst>
          </p:cNvPr>
          <p:cNvGrpSpPr/>
          <p:nvPr/>
        </p:nvGrpSpPr>
        <p:grpSpPr>
          <a:xfrm>
            <a:off x="8025164" y="5614936"/>
            <a:ext cx="1901064" cy="1876298"/>
            <a:chOff x="8025164" y="5614936"/>
            <a:chExt cx="1901064" cy="187629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E8FFC0-B158-40C5-830B-D263B108F053}"/>
                </a:ext>
              </a:extLst>
            </p:cNvPr>
            <p:cNvSpPr txBox="1"/>
            <p:nvPr/>
          </p:nvSpPr>
          <p:spPr>
            <a:xfrm>
              <a:off x="8067312" y="5614936"/>
              <a:ext cx="17930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836"/>
                  </a:solidFill>
                </a:rPr>
                <a:t>US oil crop</a:t>
              </a:r>
            </a:p>
            <a:p>
              <a:pPr algn="ctr"/>
              <a:r>
                <a:rPr lang="en-US" sz="2000" dirty="0">
                  <a:solidFill>
                    <a:srgbClr val="007836"/>
                  </a:solidFill>
                </a:rPr>
                <a:t> (soybeans)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1BC04F-647F-4B80-B6C9-6407947E7292}"/>
                </a:ext>
              </a:extLst>
            </p:cNvPr>
            <p:cNvSpPr txBox="1"/>
            <p:nvPr/>
          </p:nvSpPr>
          <p:spPr>
            <a:xfrm>
              <a:off x="8025164" y="6783348"/>
              <a:ext cx="19010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BE0F34"/>
                  </a:solidFill>
                </a:rPr>
                <a:t>World </a:t>
              </a:r>
            </a:p>
            <a:p>
              <a:pPr algn="ctr"/>
              <a:r>
                <a:rPr lang="en-US" sz="2000" dirty="0">
                  <a:solidFill>
                    <a:srgbClr val="BE0F34"/>
                  </a:solidFill>
                </a:rPr>
                <a:t>average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2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5C0EF6-1BBE-0A79-3FFB-994D2C7D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AA8AC1-4CB0-D3AA-E527-1D34904F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410" y="305168"/>
            <a:ext cx="5156789" cy="1310979"/>
          </a:xfrm>
        </p:spPr>
        <p:txBody>
          <a:bodyPr/>
          <a:lstStyle/>
          <a:p>
            <a:pPr algn="ctr"/>
            <a:r>
              <a:rPr lang="en-US" dirty="0" err="1"/>
              <a:t>Teleconnected</a:t>
            </a:r>
            <a:r>
              <a:rPr lang="en-US" dirty="0"/>
              <a:t> grain markets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C0A4D-39CB-7697-8FF8-9456836E7E5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878186" y="2057399"/>
            <a:ext cx="5295013" cy="5486401"/>
          </a:xfrm>
        </p:spPr>
        <p:txBody>
          <a:bodyPr/>
          <a:lstStyle/>
          <a:p>
            <a:r>
              <a:rPr lang="en-US" dirty="0"/>
              <a:t>Price transmission in international grain markets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7850D9-8A7F-BCA4-73CE-9FEF115BB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6" t="10852" r="9044" b="10982"/>
          <a:stretch/>
        </p:blipFill>
        <p:spPr bwMode="auto">
          <a:xfrm>
            <a:off x="0" y="0"/>
            <a:ext cx="8442251" cy="818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6733E9-2AA2-14DB-EFE7-6B497814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904" y="3424786"/>
            <a:ext cx="4841803" cy="2751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8A9A8-E6A2-42B7-0B18-BBFF39208B79}"/>
              </a:ext>
            </a:extLst>
          </p:cNvPr>
          <p:cNvSpPr txBox="1"/>
          <p:nvPr/>
        </p:nvSpPr>
        <p:spPr>
          <a:xfrm>
            <a:off x="10547498" y="7841120"/>
            <a:ext cx="5771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4"/>
              </a:rPr>
              <a:t>FAOSTAT</a:t>
            </a:r>
            <a:r>
              <a:rPr lang="en-US" sz="1400" i="1" dirty="0"/>
              <a:t>; </a:t>
            </a:r>
            <a:r>
              <a:rPr lang="en-US" sz="1400" i="1" dirty="0">
                <a:hlinkClick r:id="rId5"/>
              </a:rPr>
              <a:t>Zhao (2022)</a:t>
            </a:r>
            <a:r>
              <a:rPr lang="en-US" sz="1400" i="1" dirty="0"/>
              <a:t>; </a:t>
            </a:r>
            <a:r>
              <a:rPr lang="en-US" sz="1400" i="1" dirty="0" err="1">
                <a:hlinkClick r:id="rId6"/>
              </a:rPr>
              <a:t>Rennison</a:t>
            </a:r>
            <a:r>
              <a:rPr lang="en-US" sz="1400" i="1" dirty="0">
                <a:hlinkClick r:id="rId6"/>
              </a:rPr>
              <a:t> (2022)</a:t>
            </a:r>
            <a:r>
              <a:rPr lang="en-US" sz="1400" i="1" dirty="0"/>
              <a:t>; </a:t>
            </a:r>
          </a:p>
          <a:p>
            <a:endParaRPr lang="en-US" sz="14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88C40-BD3E-245A-93A0-E9F1AB633B74}"/>
              </a:ext>
            </a:extLst>
          </p:cNvPr>
          <p:cNvSpPr txBox="1"/>
          <p:nvPr/>
        </p:nvSpPr>
        <p:spPr>
          <a:xfrm>
            <a:off x="0" y="44403"/>
            <a:ext cx="126793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2020 Wheat trade</a:t>
            </a:r>
          </a:p>
        </p:txBody>
      </p:sp>
    </p:spTree>
    <p:extLst>
      <p:ext uri="{BB962C8B-B14F-4D97-AF65-F5344CB8AC3E}">
        <p14:creationId xmlns:p14="http://schemas.microsoft.com/office/powerpoint/2010/main" val="561299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10899-1C3D-564F-B0A6-79DB5747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A1B591-3B47-114D-8206-AC556DC0A46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490579" y="457200"/>
            <a:ext cx="5653168" cy="73152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BE826E8-C904-0340-BA50-0D6807A4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Land: Past Trends and Current Status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9075D-6517-9F48-860F-34701E278336}"/>
              </a:ext>
            </a:extLst>
          </p:cNvPr>
          <p:cNvSpPr txBox="1"/>
          <p:nvPr/>
        </p:nvSpPr>
        <p:spPr>
          <a:xfrm>
            <a:off x="8101996" y="7772400"/>
            <a:ext cx="443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Source: IPCC SRCCL SPM</a:t>
            </a:r>
          </a:p>
        </p:txBody>
      </p:sp>
    </p:spTree>
    <p:extLst>
      <p:ext uri="{BB962C8B-B14F-4D97-AF65-F5344CB8AC3E}">
        <p14:creationId xmlns:p14="http://schemas.microsoft.com/office/powerpoint/2010/main" val="54951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3353B-351F-464F-AB91-31603F4E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A62F8-E0EB-1C4D-BA57-471B5C9B71A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7490579" y="457200"/>
            <a:ext cx="5653168" cy="73152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CAE3CB3-BFBD-A245-997A-A493DDF7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Systems at Risk from Climate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9F4B6-E04B-B941-AF93-EE92E629A449}"/>
              </a:ext>
            </a:extLst>
          </p:cNvPr>
          <p:cNvSpPr txBox="1"/>
          <p:nvPr/>
        </p:nvSpPr>
        <p:spPr>
          <a:xfrm>
            <a:off x="8101996" y="7772400"/>
            <a:ext cx="443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Source: IPCC SRCCL SPM Figure 2</a:t>
            </a:r>
          </a:p>
        </p:txBody>
      </p:sp>
    </p:spTree>
    <p:extLst>
      <p:ext uri="{BB962C8B-B14F-4D97-AF65-F5344CB8AC3E}">
        <p14:creationId xmlns:p14="http://schemas.microsoft.com/office/powerpoint/2010/main" val="17333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50CC5-3322-C34E-9688-D4443669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08E69B-978F-584A-8A9E-D2E4E275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land use decision-making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EADC43-5CF5-2840-9377-119EDBA2124D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2514599" y="1703347"/>
            <a:ext cx="10322169" cy="60690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21B54-0FB6-194C-B8D3-0EF33DC10BA0}"/>
              </a:ext>
            </a:extLst>
          </p:cNvPr>
          <p:cNvSpPr txBox="1"/>
          <p:nvPr/>
        </p:nvSpPr>
        <p:spPr>
          <a:xfrm>
            <a:off x="2054343" y="7772400"/>
            <a:ext cx="1192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Source: Malek and </a:t>
            </a:r>
            <a:r>
              <a:rPr lang="en-US" sz="1800" dirty="0" err="1"/>
              <a:t>Verburg</a:t>
            </a:r>
            <a:r>
              <a:rPr lang="en-US" sz="1800" dirty="0"/>
              <a:t> (2020). </a:t>
            </a:r>
            <a:r>
              <a:rPr lang="en-US" sz="1800" u="sng" dirty="0">
                <a:hlinkClick r:id="rId4" tooltip="Persistent link using digital object identifier"/>
              </a:rPr>
              <a:t>https://doi.org/10.1016/j.gloenvcha.2020.102170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46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A77F96-8CA2-1467-2E89-49682114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687B9-5399-A378-0DD2-CB28B513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slower global deforestation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CF107-04CE-DD1D-312A-33794188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558" y="1781749"/>
            <a:ext cx="7721218" cy="4778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0F5EF-1CC3-5C1C-F58C-4883BEFCFD28}"/>
              </a:ext>
            </a:extLst>
          </p:cNvPr>
          <p:cNvSpPr txBox="1"/>
          <p:nvPr/>
        </p:nvSpPr>
        <p:spPr>
          <a:xfrm>
            <a:off x="11291777" y="7929050"/>
            <a:ext cx="381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FRA (2020)</a:t>
            </a:r>
            <a:r>
              <a:rPr lang="en-US" sz="1400" i="1" dirty="0"/>
              <a:t>; </a:t>
            </a:r>
            <a:r>
              <a:rPr lang="en-US" sz="1400" i="1" dirty="0">
                <a:hlinkClick r:id="rId4"/>
              </a:rPr>
              <a:t>Villoria et al. (2022 </a:t>
            </a:r>
            <a:r>
              <a:rPr lang="en-US" sz="1400" i="1" dirty="0" err="1">
                <a:hlinkClick r:id="rId4"/>
              </a:rPr>
              <a:t>nc</a:t>
            </a:r>
            <a:r>
              <a:rPr lang="en-US" sz="1400" i="1" dirty="0">
                <a:hlinkClick r:id="rId4"/>
              </a:rPr>
              <a:t>) </a:t>
            </a:r>
            <a:endParaRPr lang="en-US" sz="14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78032-03EB-D4A0-DE19-5A1F1F232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099" y="1845939"/>
            <a:ext cx="3910602" cy="45298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9968E-DACF-B8D5-F25E-D754E5411E88}"/>
              </a:ext>
            </a:extLst>
          </p:cNvPr>
          <p:cNvSpPr txBox="1"/>
          <p:nvPr/>
        </p:nvSpPr>
        <p:spPr>
          <a:xfrm>
            <a:off x="1066840" y="6447851"/>
            <a:ext cx="54615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Policy intervention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REDD+ (UNFCCC)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Amazon Soy Moratorium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Zero-deforestation supply chain pledge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Trade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155CC-42A8-7DA0-5CE5-E327E732C1A5}"/>
              </a:ext>
            </a:extLst>
          </p:cNvPr>
          <p:cNvSpPr txBox="1"/>
          <p:nvPr/>
        </p:nvSpPr>
        <p:spPr>
          <a:xfrm>
            <a:off x="6967910" y="6613469"/>
            <a:ext cx="632278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Leakage?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9D9528-9C22-A2E2-63E6-2C6BE05BC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567" y="6986608"/>
            <a:ext cx="2919776" cy="11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14F80-4932-F649-896E-01F8154F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52053-E7B8-794F-8A36-71C0F9C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estimates of land cover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43A037-E1A6-C14C-AB2A-EBBF22BAB47D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1038464" y="2110154"/>
            <a:ext cx="12895708" cy="51522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59F42-5A9A-5443-8676-2342432B1A29}"/>
              </a:ext>
            </a:extLst>
          </p:cNvPr>
          <p:cNvSpPr txBox="1"/>
          <p:nvPr/>
        </p:nvSpPr>
        <p:spPr>
          <a:xfrm>
            <a:off x="2011803" y="7677834"/>
            <a:ext cx="1192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Source: Meiyappan and Jain (2012). 10.1007/s11707-012-0314-2</a:t>
            </a:r>
          </a:p>
        </p:txBody>
      </p:sp>
    </p:spTree>
    <p:extLst>
      <p:ext uri="{BB962C8B-B14F-4D97-AF65-F5344CB8AC3E}">
        <p14:creationId xmlns:p14="http://schemas.microsoft.com/office/powerpoint/2010/main" val="253066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14F80-4932-F649-896E-01F8154F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52053-E7B8-794F-8A36-71C0F9C5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site-specific information, but globally consistent data sets harder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59F42-5A9A-5443-8676-2342432B1A29}"/>
              </a:ext>
            </a:extLst>
          </p:cNvPr>
          <p:cNvSpPr txBox="1"/>
          <p:nvPr/>
        </p:nvSpPr>
        <p:spPr>
          <a:xfrm>
            <a:off x="2011803" y="7677834"/>
            <a:ext cx="1192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Source: Davis et al. (2013). 10.1111/gcbb.12042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3B646E-CE24-D54D-8072-B38B477AA75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3604845" y="1947543"/>
            <a:ext cx="8370425" cy="5730291"/>
          </a:xfrm>
        </p:spPr>
      </p:pic>
    </p:spTree>
    <p:extLst>
      <p:ext uri="{BB962C8B-B14F-4D97-AF65-F5344CB8AC3E}">
        <p14:creationId xmlns:p14="http://schemas.microsoft.com/office/powerpoint/2010/main" val="30308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9A4BB3-D06A-014E-8094-14983A17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CD919-3104-D843-B26B-71A3247E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IAMs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F282B-D4DA-9C4A-A830-89E70383931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Long-term</a:t>
            </a:r>
          </a:p>
          <a:p>
            <a:r>
              <a:rPr lang="en-US" dirty="0"/>
              <a:t>Interconnection with other systems</a:t>
            </a:r>
          </a:p>
          <a:p>
            <a:r>
              <a:rPr lang="en-US" dirty="0"/>
              <a:t>Interconnection with other regions</a:t>
            </a:r>
          </a:p>
          <a:p>
            <a:r>
              <a:rPr lang="en-US" dirty="0"/>
              <a:t>Emission trade-offs</a:t>
            </a:r>
          </a:p>
          <a:p>
            <a:r>
              <a:rPr lang="en-US" dirty="0"/>
              <a:t>Help to answer what if questions </a:t>
            </a:r>
          </a:p>
        </p:txBody>
      </p:sp>
    </p:spTree>
    <p:extLst>
      <p:ext uri="{BB962C8B-B14F-4D97-AF65-F5344CB8AC3E}">
        <p14:creationId xmlns:p14="http://schemas.microsoft.com/office/powerpoint/2010/main" val="18347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historical simulations within our own model.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5A8C86-62E8-7241-8327-8973F14C6094}" type="datetime4">
              <a:rPr lang="en-US" smtClean="0"/>
              <a:t>February 14,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Produ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645920"/>
            <a:ext cx="8778240" cy="6583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2847" y="3977675"/>
            <a:ext cx="7184708" cy="1515703"/>
          </a:xfrm>
          <a:prstGeom prst="rect">
            <a:avLst/>
          </a:prstGeom>
          <a:solidFill>
            <a:srgbClr val="D575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latin typeface="Arial"/>
                <a:cs typeface="Arial"/>
              </a:rPr>
              <a:t>Lesson #1: Overall, GCAM doesn’t do that poorly.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73" y="7897202"/>
            <a:ext cx="242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Calvin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44684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historical simulations within our own model.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5A8C86-62E8-7241-8327-8973F14C6094}" type="datetime4">
              <a:rPr lang="en-US" smtClean="0"/>
              <a:t>February 14,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lobal_Cor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645920"/>
            <a:ext cx="9875520" cy="6583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2847" y="3977675"/>
            <a:ext cx="7184708" cy="1515703"/>
          </a:xfrm>
          <a:prstGeom prst="rect">
            <a:avLst/>
          </a:prstGeom>
          <a:solidFill>
            <a:srgbClr val="D575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>
                <a:latin typeface="Arial"/>
                <a:cs typeface="Arial"/>
              </a:rPr>
              <a:t>Lesson #2: </a:t>
            </a:r>
            <a:r>
              <a:rPr lang="en-US" sz="2592" dirty="0">
                <a:latin typeface="Arial"/>
                <a:cs typeface="Arial"/>
              </a:rPr>
              <a:t>GCAM can’t predict policy.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73" y="7897202"/>
            <a:ext cx="242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Calvin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6998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historical simulations within our own model.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5A8C86-62E8-7241-8327-8973F14C6094}" type="datetime4">
              <a:rPr lang="en-US" smtClean="0"/>
              <a:t>February 14,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lobal_W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77" y="1657836"/>
            <a:ext cx="9857647" cy="65717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2847" y="3977675"/>
            <a:ext cx="7184708" cy="1515703"/>
          </a:xfrm>
          <a:prstGeom prst="rect">
            <a:avLst/>
          </a:prstGeom>
          <a:solidFill>
            <a:srgbClr val="D575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latin typeface="Arial"/>
                <a:cs typeface="Arial"/>
              </a:rPr>
              <a:t>Lesson #3: We do better at trends than inter-annual variability.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8873" y="7897202"/>
            <a:ext cx="242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Calvin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6939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historical simulations within our own model.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95A8C86-62E8-7241-8327-8973F14C6094}" type="datetime4">
              <a:rPr lang="en-US" smtClean="0"/>
              <a:t>February 14,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USA_W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1645920"/>
            <a:ext cx="6583680" cy="6583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2847" y="3977675"/>
            <a:ext cx="7184708" cy="1515703"/>
          </a:xfrm>
          <a:prstGeom prst="rect">
            <a:avLst/>
          </a:prstGeom>
          <a:solidFill>
            <a:srgbClr val="D57500"/>
          </a:solidFill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 dirty="0">
                <a:latin typeface="Arial"/>
                <a:cs typeface="Arial"/>
              </a:rPr>
              <a:t>Lesson #4: We tend to over-compensate for yield fluctuations.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8873" y="7897202"/>
            <a:ext cx="242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Calvin et al. (2017)</a:t>
            </a:r>
          </a:p>
        </p:txBody>
      </p:sp>
    </p:spTree>
    <p:extLst>
      <p:ext uri="{BB962C8B-B14F-4D97-AF65-F5344CB8AC3E}">
        <p14:creationId xmlns:p14="http://schemas.microsoft.com/office/powerpoint/2010/main" val="9111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5F18EF-8EA6-C8A2-8971-E6CB7ECD7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D2367-2291-23BD-4F05-27C51AEA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was the land use change?</a:t>
            </a:r>
            <a:br>
              <a:rPr lang="en-US" dirty="0"/>
            </a:br>
            <a:r>
              <a:rPr lang="en-US" dirty="0"/>
              <a:t>LUC in 1850 - 2010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774900-2AA2-90B0-0084-A9EE6C96A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3" r="31016" b="31759"/>
          <a:stretch/>
        </p:blipFill>
        <p:spPr bwMode="auto">
          <a:xfrm>
            <a:off x="741578" y="1970031"/>
            <a:ext cx="6573622" cy="55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1144CCD-AF0D-3D9A-2BB5-2DC593DB2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2" r="31016" b="-2557"/>
          <a:stretch/>
        </p:blipFill>
        <p:spPr bwMode="auto">
          <a:xfrm>
            <a:off x="7745537" y="2146360"/>
            <a:ext cx="6427663" cy="32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F6E6901-BFCD-8552-F8F4-9DE6C95F2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5" t="2557" r="51269" b="92051"/>
          <a:stretch/>
        </p:blipFill>
        <p:spPr bwMode="auto">
          <a:xfrm>
            <a:off x="8593906" y="6237775"/>
            <a:ext cx="2980752" cy="89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AA55B-781C-1CE2-567E-9BCFFD696174}"/>
              </a:ext>
            </a:extLst>
          </p:cNvPr>
          <p:cNvSpPr txBox="1"/>
          <p:nvPr/>
        </p:nvSpPr>
        <p:spPr>
          <a:xfrm>
            <a:off x="8229599" y="5839622"/>
            <a:ext cx="4954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dirty="0">
                <a:solidFill>
                  <a:srgbClr val="333333"/>
                </a:solidFill>
                <a:effectLst/>
                <a:latin typeface="+mj-lt"/>
              </a:rPr>
              <a:t>Change as a proportion of total land area</a:t>
            </a:r>
            <a:endParaRPr lang="en-US" sz="2000" i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BFF8D-117F-A34F-D55A-7E5E3BF3E872}"/>
              </a:ext>
            </a:extLst>
          </p:cNvPr>
          <p:cNvSpPr txBox="1"/>
          <p:nvPr/>
        </p:nvSpPr>
        <p:spPr>
          <a:xfrm>
            <a:off x="11676807" y="7929050"/>
            <a:ext cx="344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 action="ppaction://hlinkfile"/>
              </a:rPr>
              <a:t>Taylor and Rising (2021 ERL)</a:t>
            </a:r>
            <a:r>
              <a:rPr lang="en-US" sz="1400" i="1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20253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299A7-6EE0-9443-E6A1-71B52018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5EBC7A-69AC-4924-0CD1-42C51094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America uses its land?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2ED72B5-8662-BC2A-2767-DFE7734FC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74" y="1905182"/>
            <a:ext cx="8735143" cy="57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53E36-6861-1153-C9A3-0BC101ABCABE}"/>
              </a:ext>
            </a:extLst>
          </p:cNvPr>
          <p:cNvSpPr txBox="1"/>
          <p:nvPr/>
        </p:nvSpPr>
        <p:spPr>
          <a:xfrm>
            <a:off x="9048309" y="7854815"/>
            <a:ext cx="551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Merrill and </a:t>
            </a:r>
            <a:r>
              <a:rPr lang="en-US" sz="1400" i="1" dirty="0" err="1">
                <a:hlinkClick r:id="rId3"/>
              </a:rPr>
              <a:t>Leatherby</a:t>
            </a:r>
            <a:r>
              <a:rPr lang="en-US" sz="1400" i="1" dirty="0">
                <a:hlinkClick r:id="rId3"/>
              </a:rPr>
              <a:t> (2018)</a:t>
            </a:r>
            <a:r>
              <a:rPr lang="en-US" sz="1400" i="1" dirty="0"/>
              <a:t>; </a:t>
            </a:r>
            <a:r>
              <a:rPr lang="en-US" sz="1400" i="1" dirty="0">
                <a:hlinkClick r:id="rId4"/>
              </a:rPr>
              <a:t>DeLong and Hughes (2019 AJAE) </a:t>
            </a:r>
            <a:endParaRPr lang="en-US" sz="1400" i="1" dirty="0"/>
          </a:p>
          <a:p>
            <a:endParaRPr lang="en-US" sz="1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B1428-ABDF-CC51-4B1E-038A0303C0A5}"/>
              </a:ext>
            </a:extLst>
          </p:cNvPr>
          <p:cNvSpPr txBox="1"/>
          <p:nvPr/>
        </p:nvSpPr>
        <p:spPr>
          <a:xfrm>
            <a:off x="4486938" y="3302824"/>
            <a:ext cx="247738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35% pasture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~260 Mha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</a:rPr>
              <a:t> (overestimated)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BE679-7523-0314-708B-718B2E2217EF}"/>
              </a:ext>
            </a:extLst>
          </p:cNvPr>
          <p:cNvSpPr txBox="1"/>
          <p:nvPr/>
        </p:nvSpPr>
        <p:spPr>
          <a:xfrm>
            <a:off x="916810" y="2483340"/>
            <a:ext cx="149919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29% forest</a:t>
            </a:r>
          </a:p>
          <a:p>
            <a:r>
              <a:rPr lang="en-US" b="1" i="1" dirty="0">
                <a:solidFill>
                  <a:srgbClr val="C00000"/>
                </a:solidFill>
              </a:rPr>
              <a:t>~220 Mha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6E7505-FB68-1AC5-1FEF-642AA0871B7F}"/>
              </a:ext>
            </a:extLst>
          </p:cNvPr>
          <p:cNvSpPr txBox="1"/>
          <p:nvPr/>
        </p:nvSpPr>
        <p:spPr>
          <a:xfrm>
            <a:off x="10068014" y="5354834"/>
            <a:ext cx="410518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21% cropland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~160 Mha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2060"/>
                </a:solidFill>
              </a:rPr>
              <a:t>~30 Mha for domestic food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C25DE-C77F-9F6C-3C85-3DF674B3C5F5}"/>
              </a:ext>
            </a:extLst>
          </p:cNvPr>
          <p:cNvSpPr txBox="1"/>
          <p:nvPr/>
        </p:nvSpPr>
        <p:spPr>
          <a:xfrm>
            <a:off x="10361921" y="3143623"/>
            <a:ext cx="24773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&lt;4% urban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561D5-EF16-1D50-0210-4E37767B74DC}"/>
              </a:ext>
            </a:extLst>
          </p:cNvPr>
          <p:cNvSpPr txBox="1"/>
          <p:nvPr/>
        </p:nvSpPr>
        <p:spPr>
          <a:xfrm>
            <a:off x="10960827" y="1815586"/>
            <a:ext cx="3033469" cy="75713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The contiguous USA: ~766 Mha</a:t>
            </a:r>
          </a:p>
        </p:txBody>
      </p:sp>
    </p:spTree>
    <p:extLst>
      <p:ext uri="{BB962C8B-B14F-4D97-AF65-F5344CB8AC3E}">
        <p14:creationId xmlns:p14="http://schemas.microsoft.com/office/powerpoint/2010/main" val="393640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1065B-91A8-2A25-F37A-29536BC0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C42B2E-E8A5-B26C-DC21-39967EC5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and how it is used now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A4A48-B446-CFE3-C0C4-44ECAB25E676}"/>
              </a:ext>
            </a:extLst>
          </p:cNvPr>
          <p:cNvSpPr/>
          <p:nvPr/>
        </p:nvSpPr>
        <p:spPr>
          <a:xfrm>
            <a:off x="2777270" y="1701209"/>
            <a:ext cx="8869680" cy="822960"/>
          </a:xfrm>
          <a:prstGeom prst="rect">
            <a:avLst/>
          </a:prstGeom>
          <a:solidFill>
            <a:srgbClr val="CEA37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 29% (14.9 Bha)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FF6E1-1581-F943-87C2-D07AF0558111}"/>
              </a:ext>
            </a:extLst>
          </p:cNvPr>
          <p:cNvSpPr/>
          <p:nvPr/>
        </p:nvSpPr>
        <p:spPr>
          <a:xfrm>
            <a:off x="11652955" y="1701209"/>
            <a:ext cx="1786218" cy="822960"/>
          </a:xfrm>
          <a:prstGeom prst="rect">
            <a:avLst/>
          </a:prstGeom>
          <a:gradFill>
            <a:gsLst>
              <a:gs pos="0">
                <a:srgbClr val="D9DDD6"/>
              </a:gs>
              <a:gs pos="31000">
                <a:srgbClr val="D9DDD6">
                  <a:alpha val="80000"/>
                </a:srgbClr>
              </a:gs>
              <a:gs pos="60000">
                <a:srgbClr val="D9DDD6">
                  <a:alpha val="60000"/>
                </a:srgbClr>
              </a:gs>
              <a:gs pos="100000">
                <a:srgbClr val="D9DDD6">
                  <a:alpha val="1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Ocean 71%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19443-D990-9F6D-BFAF-31110D766B46}"/>
              </a:ext>
            </a:extLst>
          </p:cNvPr>
          <p:cNvSpPr txBox="1"/>
          <p:nvPr/>
        </p:nvSpPr>
        <p:spPr>
          <a:xfrm>
            <a:off x="994756" y="1706710"/>
            <a:ext cx="1444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Earth’s</a:t>
            </a:r>
          </a:p>
          <a:p>
            <a:r>
              <a:rPr lang="en-US" sz="2400" dirty="0"/>
              <a:t>surface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8CD59D-B806-D3BE-01AC-3D6DC41C1163}"/>
              </a:ext>
            </a:extLst>
          </p:cNvPr>
          <p:cNvCxnSpPr>
            <a:cxnSpLocks/>
          </p:cNvCxnSpPr>
          <p:nvPr/>
        </p:nvCxnSpPr>
        <p:spPr>
          <a:xfrm>
            <a:off x="11640457" y="1702422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95E4E-1647-FF0D-3FF2-91BB669F89D9}"/>
              </a:ext>
            </a:extLst>
          </p:cNvPr>
          <p:cNvCxnSpPr>
            <a:cxnSpLocks/>
          </p:cNvCxnSpPr>
          <p:nvPr/>
        </p:nvCxnSpPr>
        <p:spPr>
          <a:xfrm>
            <a:off x="11640457" y="2524169"/>
            <a:ext cx="17923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7077A5-2B8E-955A-0D7D-386F5EA4E860}"/>
              </a:ext>
            </a:extLst>
          </p:cNvPr>
          <p:cNvGrpSpPr/>
          <p:nvPr/>
        </p:nvGrpSpPr>
        <p:grpSpPr>
          <a:xfrm>
            <a:off x="994756" y="2836773"/>
            <a:ext cx="10658199" cy="822960"/>
            <a:chOff x="994756" y="2789065"/>
            <a:chExt cx="10658199" cy="8229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4934E6-4AE7-0C29-6A57-D1F0780A9F91}"/>
                </a:ext>
              </a:extLst>
            </p:cNvPr>
            <p:cNvSpPr txBox="1"/>
            <p:nvPr/>
          </p:nvSpPr>
          <p:spPr>
            <a:xfrm>
              <a:off x="994756" y="293891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Land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16A415-794C-2734-E210-7ED62218791C}"/>
                </a:ext>
              </a:extLst>
            </p:cNvPr>
            <p:cNvSpPr/>
            <p:nvPr/>
          </p:nvSpPr>
          <p:spPr>
            <a:xfrm>
              <a:off x="2770776" y="2789065"/>
              <a:ext cx="6321853" cy="822960"/>
            </a:xfrm>
            <a:prstGeom prst="rect">
              <a:avLst/>
            </a:prstGeom>
            <a:solidFill>
              <a:srgbClr val="CEA375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Habitable land (10.6 Bha)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1C4CB0-ED96-24BF-FD80-022874098C27}"/>
                </a:ext>
              </a:extLst>
            </p:cNvPr>
            <p:cNvSpPr/>
            <p:nvPr/>
          </p:nvSpPr>
          <p:spPr>
            <a:xfrm>
              <a:off x="9092635" y="2789065"/>
              <a:ext cx="2560320" cy="822960"/>
            </a:xfrm>
            <a:prstGeom prst="rect">
              <a:avLst/>
            </a:prstGeom>
            <a:solidFill>
              <a:srgbClr val="D9E9EC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30% Barren &amp; Glaciers &amp; water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A7CCC0-9EBA-054B-6965-11392190A5FF}"/>
              </a:ext>
            </a:extLst>
          </p:cNvPr>
          <p:cNvGrpSpPr/>
          <p:nvPr/>
        </p:nvGrpSpPr>
        <p:grpSpPr>
          <a:xfrm>
            <a:off x="994756" y="6727504"/>
            <a:ext cx="2742635" cy="830997"/>
            <a:chOff x="994756" y="6092230"/>
            <a:chExt cx="2742635" cy="8309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EC8E4D-DE3A-C52A-8F26-3C41F176560F}"/>
                </a:ext>
              </a:extLst>
            </p:cNvPr>
            <p:cNvSpPr txBox="1"/>
            <p:nvPr/>
          </p:nvSpPr>
          <p:spPr>
            <a:xfrm>
              <a:off x="994756" y="6092230"/>
              <a:ext cx="16847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Harvested</a:t>
              </a:r>
            </a:p>
            <a:p>
              <a:r>
                <a:rPr lang="en-US" sz="2400" dirty="0"/>
                <a:t>area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0E31D0-5F93-F417-0F45-09C392D0E196}"/>
                </a:ext>
              </a:extLst>
            </p:cNvPr>
            <p:cNvSpPr/>
            <p:nvPr/>
          </p:nvSpPr>
          <p:spPr>
            <a:xfrm>
              <a:off x="2777271" y="6096248"/>
              <a:ext cx="960120" cy="822960"/>
            </a:xfrm>
            <a:prstGeom prst="rect">
              <a:avLst/>
            </a:prstGeom>
            <a:solidFill>
              <a:srgbClr val="DE6E2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Area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1.57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53BA9D-2ADE-47E7-E453-0EE9BEC26FFA}"/>
              </a:ext>
            </a:extLst>
          </p:cNvPr>
          <p:cNvSpPr txBox="1"/>
          <p:nvPr/>
        </p:nvSpPr>
        <p:spPr>
          <a:xfrm>
            <a:off x="10343822" y="7921823"/>
            <a:ext cx="414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3"/>
              </a:rPr>
              <a:t>Ritchie and Roser (2021)</a:t>
            </a:r>
            <a:r>
              <a:rPr lang="en-US" sz="1400" i="1" dirty="0"/>
              <a:t>; gcamdata; FAOSTAT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3233D9-F399-2C1C-5643-0724905C1F17}"/>
              </a:ext>
            </a:extLst>
          </p:cNvPr>
          <p:cNvCxnSpPr>
            <a:cxnSpLocks/>
          </p:cNvCxnSpPr>
          <p:nvPr/>
        </p:nvCxnSpPr>
        <p:spPr>
          <a:xfrm>
            <a:off x="2771954" y="1581912"/>
            <a:ext cx="0" cy="6309360"/>
          </a:xfrm>
          <a:prstGeom prst="line">
            <a:avLst/>
          </a:prstGeom>
          <a:ln w="12700">
            <a:solidFill>
              <a:srgbClr val="00206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0906E5-C813-6397-53F7-38C002981533}"/>
              </a:ext>
            </a:extLst>
          </p:cNvPr>
          <p:cNvGrpSpPr/>
          <p:nvPr/>
        </p:nvGrpSpPr>
        <p:grpSpPr>
          <a:xfrm>
            <a:off x="994755" y="3925997"/>
            <a:ext cx="11343081" cy="822960"/>
            <a:chOff x="994755" y="3846487"/>
            <a:chExt cx="11343081" cy="8229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7FF49F-615A-3A72-7A8D-4A846128C2F6}"/>
                </a:ext>
              </a:extLst>
            </p:cNvPr>
            <p:cNvSpPr/>
            <p:nvPr/>
          </p:nvSpPr>
          <p:spPr>
            <a:xfrm>
              <a:off x="8077811" y="3846487"/>
              <a:ext cx="914400" cy="822960"/>
            </a:xfrm>
            <a:prstGeom prst="rect">
              <a:avLst/>
            </a:prstGeom>
            <a:solidFill>
              <a:srgbClr val="85A77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Other nature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C12806-D53F-56D8-B9F7-307E3EDBBFF1}"/>
                </a:ext>
              </a:extLst>
            </p:cNvPr>
            <p:cNvSpPr/>
            <p:nvPr/>
          </p:nvSpPr>
          <p:spPr>
            <a:xfrm>
              <a:off x="5883251" y="3846487"/>
              <a:ext cx="2194560" cy="822960"/>
            </a:xfrm>
            <a:prstGeom prst="rect">
              <a:avLst/>
            </a:prstGeom>
            <a:solidFill>
              <a:srgbClr val="00B05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Nature Forest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3.8 Bha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9C1F528-683B-8D46-A7C3-B91FCBF2980A}"/>
                </a:ext>
              </a:extLst>
            </p:cNvPr>
            <p:cNvSpPr/>
            <p:nvPr/>
          </p:nvSpPr>
          <p:spPr>
            <a:xfrm>
              <a:off x="2780261" y="3846487"/>
              <a:ext cx="3108960" cy="82296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Agriculture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5.1 Bha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1A5971-5D48-C9B0-DA91-72BBE01C188E}"/>
                </a:ext>
              </a:extLst>
            </p:cNvPr>
            <p:cNvSpPr txBox="1"/>
            <p:nvPr/>
          </p:nvSpPr>
          <p:spPr>
            <a:xfrm>
              <a:off x="994755" y="4027135"/>
              <a:ext cx="1554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Habitable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7AFBAB-C45D-52AA-542C-03750CF7863B}"/>
                </a:ext>
              </a:extLst>
            </p:cNvPr>
            <p:cNvSpPr/>
            <p:nvPr/>
          </p:nvSpPr>
          <p:spPr>
            <a:xfrm>
              <a:off x="8995873" y="3846487"/>
              <a:ext cx="91440" cy="82296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C1314A-DA23-6F07-83FD-D84E731C205A}"/>
                </a:ext>
              </a:extLst>
            </p:cNvPr>
            <p:cNvCxnSpPr>
              <a:cxnSpLocks/>
              <a:stCxn id="42" idx="3"/>
              <a:endCxn id="45" idx="1"/>
            </p:cNvCxnSpPr>
            <p:nvPr/>
          </p:nvCxnSpPr>
          <p:spPr>
            <a:xfrm>
              <a:off x="9087313" y="4257967"/>
              <a:ext cx="252430" cy="1665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FB20DA-D017-E953-D454-3DE7A2E951DC}"/>
                </a:ext>
              </a:extLst>
            </p:cNvPr>
            <p:cNvSpPr txBox="1"/>
            <p:nvPr/>
          </p:nvSpPr>
          <p:spPr>
            <a:xfrm>
              <a:off x="9339743" y="421217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Urban &amp; built-up (1%)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2D8B1A-065A-3FCD-D695-4EDA2A5789F5}"/>
              </a:ext>
            </a:extLst>
          </p:cNvPr>
          <p:cNvGrpSpPr/>
          <p:nvPr/>
        </p:nvGrpSpPr>
        <p:grpSpPr>
          <a:xfrm>
            <a:off x="994756" y="5023258"/>
            <a:ext cx="8144988" cy="822960"/>
            <a:chOff x="994756" y="4911939"/>
            <a:chExt cx="8144988" cy="822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31D2B1-88CB-1F8E-8F5B-84F5FDA4D2D8}"/>
                </a:ext>
              </a:extLst>
            </p:cNvPr>
            <p:cNvSpPr txBox="1"/>
            <p:nvPr/>
          </p:nvSpPr>
          <p:spPr>
            <a:xfrm>
              <a:off x="994756" y="5092587"/>
              <a:ext cx="14441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Ag-Land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DE34AD-76EE-5B44-2D86-C009DE2AC857}"/>
                </a:ext>
              </a:extLst>
            </p:cNvPr>
            <p:cNvSpPr/>
            <p:nvPr/>
          </p:nvSpPr>
          <p:spPr>
            <a:xfrm>
              <a:off x="2770777" y="4911939"/>
              <a:ext cx="1005840" cy="82296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Crops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1.6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0C274D-22E7-027B-DF15-8E57A1C6D6ED}"/>
                </a:ext>
              </a:extLst>
            </p:cNvPr>
            <p:cNvSpPr/>
            <p:nvPr/>
          </p:nvSpPr>
          <p:spPr>
            <a:xfrm>
              <a:off x="3777338" y="4911939"/>
              <a:ext cx="1920240" cy="82296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Grazing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3.2 Bha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1BCCB6-0E51-BE25-08C5-0F15AD1733B4}"/>
                </a:ext>
              </a:extLst>
            </p:cNvPr>
            <p:cNvSpPr/>
            <p:nvPr/>
          </p:nvSpPr>
          <p:spPr>
            <a:xfrm>
              <a:off x="5700371" y="4911939"/>
              <a:ext cx="182880" cy="822960"/>
            </a:xfrm>
            <a:prstGeom prst="rect">
              <a:avLst/>
            </a:prstGeom>
            <a:solidFill>
              <a:srgbClr val="5A7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1208F-2B3A-3F1D-0923-FF20242D4696}"/>
                </a:ext>
              </a:extLst>
            </p:cNvPr>
            <p:cNvCxnSpPr>
              <a:cxnSpLocks/>
              <a:stCxn id="23" idx="3"/>
              <a:endCxn id="50" idx="1"/>
            </p:cNvCxnSpPr>
            <p:nvPr/>
          </p:nvCxnSpPr>
          <p:spPr>
            <a:xfrm>
              <a:off x="5883251" y="5323419"/>
              <a:ext cx="258400" cy="167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EF70A01-139B-4AD9-38FD-F4E20038C430}"/>
                </a:ext>
              </a:extLst>
            </p:cNvPr>
            <p:cNvSpPr txBox="1"/>
            <p:nvPr/>
          </p:nvSpPr>
          <p:spPr>
            <a:xfrm>
              <a:off x="6141651" y="5278765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Planted forest (3%)</a:t>
              </a: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B70159-CC7F-6629-4C01-8BF22501F205}"/>
              </a:ext>
            </a:extLst>
          </p:cNvPr>
          <p:cNvCxnSpPr>
            <a:cxnSpLocks/>
          </p:cNvCxnSpPr>
          <p:nvPr/>
        </p:nvCxnSpPr>
        <p:spPr>
          <a:xfrm>
            <a:off x="11652539" y="150283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161052F-DF9D-A325-83A6-EBF776D439E2}"/>
              </a:ext>
            </a:extLst>
          </p:cNvPr>
          <p:cNvCxnSpPr>
            <a:cxnSpLocks/>
          </p:cNvCxnSpPr>
          <p:nvPr/>
        </p:nvCxnSpPr>
        <p:spPr>
          <a:xfrm>
            <a:off x="9092635" y="2663707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3928-A3D7-E099-41D9-31BA2A5C58E3}"/>
              </a:ext>
            </a:extLst>
          </p:cNvPr>
          <p:cNvCxnSpPr>
            <a:cxnSpLocks/>
          </p:cNvCxnSpPr>
          <p:nvPr/>
        </p:nvCxnSpPr>
        <p:spPr>
          <a:xfrm>
            <a:off x="5885246" y="3774508"/>
            <a:ext cx="0" cy="2321740"/>
          </a:xfrm>
          <a:prstGeom prst="line">
            <a:avLst/>
          </a:prstGeom>
          <a:ln w="12700">
            <a:solidFill>
              <a:schemeClr val="accent2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7D35BE8-A5B1-A8F4-7678-E8FF215A79ED}"/>
              </a:ext>
            </a:extLst>
          </p:cNvPr>
          <p:cNvCxnSpPr>
            <a:cxnSpLocks/>
          </p:cNvCxnSpPr>
          <p:nvPr/>
        </p:nvCxnSpPr>
        <p:spPr>
          <a:xfrm>
            <a:off x="3494885" y="5963478"/>
            <a:ext cx="242506" cy="764026"/>
          </a:xfrm>
          <a:prstGeom prst="line">
            <a:avLst/>
          </a:prstGeom>
          <a:ln w="12700">
            <a:solidFill>
              <a:srgbClr val="DE6E2B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61950-76F8-CA48-93DC-5BDC5BFB1F65}"/>
              </a:ext>
            </a:extLst>
          </p:cNvPr>
          <p:cNvGrpSpPr/>
          <p:nvPr/>
        </p:nvGrpSpPr>
        <p:grpSpPr>
          <a:xfrm>
            <a:off x="2781376" y="5023258"/>
            <a:ext cx="4205227" cy="1697821"/>
            <a:chOff x="2781376" y="5023258"/>
            <a:chExt cx="4205227" cy="16978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664908-9703-017E-74AD-61E1ABEF79FD}"/>
                </a:ext>
              </a:extLst>
            </p:cNvPr>
            <p:cNvCxnSpPr>
              <a:cxnSpLocks/>
            </p:cNvCxnSpPr>
            <p:nvPr/>
          </p:nvCxnSpPr>
          <p:spPr>
            <a:xfrm>
              <a:off x="3482474" y="5023258"/>
              <a:ext cx="0" cy="822960"/>
            </a:xfrm>
            <a:prstGeom prst="line">
              <a:avLst/>
            </a:prstGeom>
            <a:ln w="19050">
              <a:solidFill>
                <a:srgbClr val="DE6E2B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FF1B31-F3C8-14C2-B252-CDE2CC6F5ECC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104981" y="5870489"/>
              <a:ext cx="883529" cy="6382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1F3D9-0D50-C4D6-FEC9-46E9720BBCB3}"/>
                </a:ext>
              </a:extLst>
            </p:cNvPr>
            <p:cNvSpPr txBox="1"/>
            <p:nvPr/>
          </p:nvSpPr>
          <p:spPr>
            <a:xfrm>
              <a:off x="3988510" y="6296347"/>
              <a:ext cx="299809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Planted area (1.2 Bha)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0EF41F-49C1-23EE-A5D4-26F38B04FBD5}"/>
                </a:ext>
              </a:extLst>
            </p:cNvPr>
            <p:cNvSpPr/>
            <p:nvPr/>
          </p:nvSpPr>
          <p:spPr>
            <a:xfrm>
              <a:off x="2781376" y="5852886"/>
              <a:ext cx="704088" cy="91440"/>
            </a:xfrm>
            <a:prstGeom prst="rect">
              <a:avLst/>
            </a:prstGeom>
            <a:solidFill>
              <a:srgbClr val="DE6E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54948B-F326-117A-4A76-95CAB32CB32C}"/>
              </a:ext>
            </a:extLst>
          </p:cNvPr>
          <p:cNvGrpSpPr/>
          <p:nvPr/>
        </p:nvGrpSpPr>
        <p:grpSpPr>
          <a:xfrm>
            <a:off x="3482815" y="5852886"/>
            <a:ext cx="4460602" cy="484127"/>
            <a:chOff x="3482815" y="5852886"/>
            <a:chExt cx="4460602" cy="48412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BD8D98-C671-91E6-B9C3-76B5BBCEF1B1}"/>
                </a:ext>
              </a:extLst>
            </p:cNvPr>
            <p:cNvSpPr txBox="1"/>
            <p:nvPr/>
          </p:nvSpPr>
          <p:spPr>
            <a:xfrm>
              <a:off x="3991913" y="5912281"/>
              <a:ext cx="395150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Other arable land (0.4 Bha)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30E303A-13C3-F163-0116-BED0EA8EF456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>
              <a:off x="3644706" y="5890167"/>
              <a:ext cx="347207" cy="2344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D63AA0-F66F-7DF9-E77E-2CD5EA11013E}"/>
                </a:ext>
              </a:extLst>
            </p:cNvPr>
            <p:cNvSpPr/>
            <p:nvPr/>
          </p:nvSpPr>
          <p:spPr>
            <a:xfrm>
              <a:off x="3482815" y="5852886"/>
              <a:ext cx="294556" cy="91440"/>
            </a:xfrm>
            <a:prstGeom prst="rect">
              <a:avLst/>
            </a:prstGeom>
            <a:solidFill>
              <a:srgbClr val="663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7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NL_Option_4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White.potx" id="{EA137702-F2AD-4159-86D4-C342BE8A6920}" vid="{17B647B9-5C79-490E-B863-9773E180CF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PNNL_White</Template>
  <TotalTime>2350</TotalTime>
  <Words>2940</Words>
  <Application>Microsoft Office PowerPoint</Application>
  <PresentationFormat>Custom</PresentationFormat>
  <Paragraphs>796</Paragraphs>
  <Slides>66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Helvetica</vt:lpstr>
      <vt:lpstr>Times New Roman</vt:lpstr>
      <vt:lpstr>Wingdings</vt:lpstr>
      <vt:lpstr>PNNL_Option_4</vt:lpstr>
      <vt:lpstr>Agriculture and Land-use system</vt:lpstr>
      <vt:lpstr>Today’s talk</vt:lpstr>
      <vt:lpstr>Land and how it is used now</vt:lpstr>
      <vt:lpstr>Land use over time: past 12,000 years (HYDE)</vt:lpstr>
      <vt:lpstr>The net total global agricultural land plateaued</vt:lpstr>
      <vt:lpstr>Recent slower global deforestation</vt:lpstr>
      <vt:lpstr>Where was the land use change? LUC in 1850 - 2010</vt:lpstr>
      <vt:lpstr>How America uses its land?</vt:lpstr>
      <vt:lpstr>Land and how it is used now</vt:lpstr>
      <vt:lpstr>Cropping frequency:  harvested area/cropland cover</vt:lpstr>
      <vt:lpstr>Land and how it is used now</vt:lpstr>
      <vt:lpstr>World harvested area in 2010 – 2019 Mean = 1570 Mha </vt:lpstr>
      <vt:lpstr>Land for Agro-Food production</vt:lpstr>
      <vt:lpstr>World food availability in 2010 – 2019  Mean = 7770 Peta-Kcal; 2901 Kcal/ca/d</vt:lpstr>
      <vt:lpstr>7770 Peta-Kcal by region</vt:lpstr>
      <vt:lpstr>PowerPoint Presentation</vt:lpstr>
      <vt:lpstr>What the world eats (2011)</vt:lpstr>
      <vt:lpstr>Land for Agro-Food production</vt:lpstr>
      <vt:lpstr>Food waste</vt:lpstr>
      <vt:lpstr>Land for Agro-Food production</vt:lpstr>
      <vt:lpstr>Agriculture vs. land by economic value</vt:lpstr>
      <vt:lpstr>IO table</vt:lpstr>
      <vt:lpstr>IAM AgLU Modeling</vt:lpstr>
      <vt:lpstr>PowerPoint Presentation</vt:lpstr>
      <vt:lpstr> Drivers to higher agricultural output Extensification vs. intensification</vt:lpstr>
      <vt:lpstr>Climate impacts on cropping frequency (CF)</vt:lpstr>
      <vt:lpstr>Regional heterogeneity</vt:lpstr>
      <vt:lpstr>Driver of the yield growth</vt:lpstr>
      <vt:lpstr>Yield gap</vt:lpstr>
      <vt:lpstr>Livestock feed conversion efficiency (US)</vt:lpstr>
      <vt:lpstr>PowerPoint Presentation</vt:lpstr>
      <vt:lpstr>Agriculture, forestry and other land use (AFOLU)</vt:lpstr>
      <vt:lpstr>Mapping of emissions across agri-food systems</vt:lpstr>
      <vt:lpstr>PowerPoint Presentation</vt:lpstr>
      <vt:lpstr>Land-based mitigation</vt:lpstr>
      <vt:lpstr>Assessing climate impacts on agriculture and land use</vt:lpstr>
      <vt:lpstr>RCP8.5 model mean crop biophysical yield impact (ISIMIP model intercomparison)</vt:lpstr>
      <vt:lpstr>Climate impacts on global agriculture to mid-century</vt:lpstr>
      <vt:lpstr>Interannual economic responses and correlations to biophysical yield shocks</vt:lpstr>
      <vt:lpstr>Market integration and trade liberalization</vt:lpstr>
      <vt:lpstr>Other AgLU related studies</vt:lpstr>
      <vt:lpstr>PowerPoint Presentation</vt:lpstr>
      <vt:lpstr>Land use over space</vt:lpstr>
      <vt:lpstr>PowerPoint Presentation</vt:lpstr>
      <vt:lpstr>New FAO data</vt:lpstr>
      <vt:lpstr>Self-sufficiency </vt:lpstr>
      <vt:lpstr>Global harvested area by use</vt:lpstr>
      <vt:lpstr>Food waste vs. food loss</vt:lpstr>
      <vt:lpstr>TFP growth</vt:lpstr>
      <vt:lpstr>Biophysical yield shocks</vt:lpstr>
      <vt:lpstr>Biophysical yield shocks</vt:lpstr>
      <vt:lpstr>Climate impacts on agriculture Original GCAM results</vt:lpstr>
      <vt:lpstr>PowerPoint Presentation</vt:lpstr>
      <vt:lpstr>PowerPoint Presentation</vt:lpstr>
      <vt:lpstr>PowerPoint Presentation</vt:lpstr>
      <vt:lpstr>Teleconnected grain markets</vt:lpstr>
      <vt:lpstr>Land: Past Trends and Current Status</vt:lpstr>
      <vt:lpstr>Land Systems at Risk from Climate Change</vt:lpstr>
      <vt:lpstr>Different types of land use decision-making</vt:lpstr>
      <vt:lpstr>Different estimates of land cover</vt:lpstr>
      <vt:lpstr>Lots of site-specific information, but globally consistent data sets harder</vt:lpstr>
      <vt:lpstr>Strengths of IAMs</vt:lpstr>
      <vt:lpstr>Learning from historical simulations within our own model.</vt:lpstr>
      <vt:lpstr>Learning from historical simulations within our own model.</vt:lpstr>
      <vt:lpstr>Learning from historical simulations within our own model.</vt:lpstr>
      <vt:lpstr>Learning from historical simulations within our own model.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and Land-use system</dc:title>
  <dc:creator>Zhao, Xin</dc:creator>
  <cp:lastModifiedBy>Zhao, Xin</cp:lastModifiedBy>
  <cp:revision>97</cp:revision>
  <dcterms:created xsi:type="dcterms:W3CDTF">2023-02-10T14:57:52Z</dcterms:created>
  <dcterms:modified xsi:type="dcterms:W3CDTF">2023-02-14T15:36:04Z</dcterms:modified>
</cp:coreProperties>
</file>